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6"/>
  </p:notesMasterIdLst>
  <p:sldIdLst>
    <p:sldId id="256" r:id="rId2"/>
    <p:sldId id="257" r:id="rId3"/>
    <p:sldId id="258" r:id="rId4"/>
    <p:sldId id="296" r:id="rId5"/>
    <p:sldId id="297" r:id="rId6"/>
    <p:sldId id="333" r:id="rId7"/>
    <p:sldId id="334" r:id="rId8"/>
    <p:sldId id="259" r:id="rId9"/>
    <p:sldId id="308" r:id="rId10"/>
    <p:sldId id="307" r:id="rId11"/>
    <p:sldId id="260" r:id="rId12"/>
    <p:sldId id="299" r:id="rId13"/>
    <p:sldId id="298" r:id="rId14"/>
    <p:sldId id="262" r:id="rId15"/>
    <p:sldId id="301" r:id="rId16"/>
    <p:sldId id="263" r:id="rId17"/>
    <p:sldId id="300" r:id="rId18"/>
    <p:sldId id="302" r:id="rId19"/>
    <p:sldId id="303" r:id="rId20"/>
    <p:sldId id="306" r:id="rId21"/>
    <p:sldId id="265" r:id="rId22"/>
    <p:sldId id="264" r:id="rId23"/>
    <p:sldId id="268" r:id="rId24"/>
    <p:sldId id="309" r:id="rId25"/>
    <p:sldId id="270" r:id="rId26"/>
    <p:sldId id="331" r:id="rId27"/>
    <p:sldId id="310" r:id="rId28"/>
    <p:sldId id="313" r:id="rId29"/>
    <p:sldId id="316" r:id="rId30"/>
    <p:sldId id="318" r:id="rId31"/>
    <p:sldId id="320" r:id="rId32"/>
    <p:sldId id="319" r:id="rId33"/>
    <p:sldId id="321" r:id="rId34"/>
    <p:sldId id="322" r:id="rId35"/>
    <p:sldId id="323" r:id="rId36"/>
    <p:sldId id="305" r:id="rId37"/>
    <p:sldId id="336" r:id="rId38"/>
    <p:sldId id="337" r:id="rId39"/>
    <p:sldId id="338" r:id="rId40"/>
    <p:sldId id="339" r:id="rId41"/>
    <p:sldId id="324" r:id="rId42"/>
    <p:sldId id="326" r:id="rId43"/>
    <p:sldId id="330" r:id="rId44"/>
    <p:sldId id="328" r:id="rId45"/>
    <p:sldId id="329" r:id="rId46"/>
    <p:sldId id="325" r:id="rId47"/>
    <p:sldId id="286" r:id="rId48"/>
    <p:sldId id="287" r:id="rId49"/>
    <p:sldId id="335" r:id="rId50"/>
    <p:sldId id="288" r:id="rId51"/>
    <p:sldId id="294" r:id="rId52"/>
    <p:sldId id="332" r:id="rId53"/>
    <p:sldId id="314" r:id="rId54"/>
    <p:sldId id="315" r:id="rId55"/>
  </p:sldIdLst>
  <p:sldSz cx="12192000" cy="6858000"/>
  <p:notesSz cx="6858000" cy="9144000"/>
  <p:embeddedFontLst>
    <p:embeddedFont>
      <p:font typeface="Gill Sans"/>
      <p:regular r:id="rId57"/>
      <p:bold r:id="rId58"/>
    </p:embeddedFont>
    <p:embeddedFont>
      <p:font typeface="Calibri" panose="020F0502020204030204" pitchFamily="34" charset="0"/>
      <p:regular r:id="rId59"/>
      <p:bold r:id="rId60"/>
      <p:italic r:id="rId61"/>
      <p:boldItalic r:id="rId62"/>
    </p:embeddedFont>
    <p:embeddedFont>
      <p:font typeface="Corbel" panose="020B050302020402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4"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2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27" autoAdjust="0"/>
    <p:restoredTop sz="94660"/>
  </p:normalViewPr>
  <p:slideViewPr>
    <p:cSldViewPr snapToGrid="0" showGuides="1">
      <p:cViewPr varScale="1">
        <p:scale>
          <a:sx n="66" d="100"/>
          <a:sy n="66" d="100"/>
        </p:scale>
        <p:origin x="78" y="3576"/>
      </p:cViewPr>
      <p:guideLst>
        <p:guide orient="horz" pos="2184"/>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1" name="Google Shape;9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graph or table of data used in the model, specify years (try to avoid presenting data not used in the model unless presented to provide support for model evaluation)</a:t>
            </a:r>
            <a:endParaRPr/>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561278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overages, data issues, discards), provide regional breakdown time series or spatial distribution maps only if relevant to data interpretation or model evaluation</a:t>
            </a:r>
            <a:endParaRPr/>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Shifting</a:t>
            </a:r>
            <a:r>
              <a:rPr lang="en-US" baseline="0" dirty="0" smtClean="0"/>
              <a:t> fishery to the southwest in 2022 and continued shift away from the NBS as temps cool.</a:t>
            </a:r>
            <a:endParaRPr dirty="0"/>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961260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767973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735bb860c9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1735bb860c9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Increase in mean length from 2010-2015, with </a:t>
            </a:r>
            <a:r>
              <a:rPr lang="en-US" dirty="0" err="1" smtClean="0"/>
              <a:t>realatively</a:t>
            </a:r>
            <a:r>
              <a:rPr lang="en-US" dirty="0" smtClean="0"/>
              <a:t> stable mean</a:t>
            </a:r>
            <a:r>
              <a:rPr lang="en-US" baseline="0" dirty="0" smtClean="0"/>
              <a:t> length over previous 5 years. </a:t>
            </a:r>
            <a:endParaRPr dirty="0"/>
          </a:p>
        </p:txBody>
      </p:sp>
      <p:sp>
        <p:nvSpPr>
          <p:cNvPr id="148" name="Google Shape;148;g1735bb860c9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763524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Distribution shifting south of St.</a:t>
            </a:r>
            <a:r>
              <a:rPr lang="en-US" baseline="0" dirty="0" smtClean="0"/>
              <a:t> </a:t>
            </a:r>
            <a:r>
              <a:rPr lang="en-US" baseline="0" dirty="0" err="1" smtClean="0"/>
              <a:t>Laurance</a:t>
            </a:r>
            <a:r>
              <a:rPr lang="en-US" baseline="0" dirty="0" smtClean="0"/>
              <a:t>.</a:t>
            </a:r>
            <a:endParaRPr dirty="0"/>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231808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821842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766777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5c41c6b8da_3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15c41c6b8da_3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g15c41c6b8da_3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494918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735bb860c9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1735bb860c9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179" name="Google Shape;179;g1735bb860c9_0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735bb860c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1735bb860c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170" name="Google Shape;170;g1735bb860c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35bb860c9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735bb860c9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209" name="Google Shape;209;g1735bb860c9_0_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35bb860c9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735bb860c9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209" name="Google Shape;209;g1735bb860c9_0_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816740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727295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99541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123258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52763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57431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1189628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3478009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2802689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132135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549412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3931571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930306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42894662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3652658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4050019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4244786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1219676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35234846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3480877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38170664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13035520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735bb860c9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1735bb860c9_0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Plot of fishing mortality rate relative to F35% and female spawning biomass relative for B 35% for status</a:t>
            </a:r>
            <a:endParaRPr/>
          </a:p>
        </p:txBody>
      </p:sp>
      <p:sp>
        <p:nvSpPr>
          <p:cNvPr id="363" name="Google Shape;363;g1735bb860c9_0_2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13438843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735bb860c9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1735bb860c9_0_2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brief summary of justification text or plots for selected levels of risk, if have ESP for stock and presentation preceding then can simply reference ESP graphs</a:t>
            </a:r>
            <a:endParaRPr/>
          </a:p>
        </p:txBody>
      </p:sp>
      <p:sp>
        <p:nvSpPr>
          <p:cNvPr id="372" name="Google Shape;372;g1735bb860c9_0_2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735bb860c9_0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1735bb860c9_0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Model graph of Spawning Stock Biomass with B40% and B35% reference lines</a:t>
            </a:r>
            <a:endParaRPr/>
          </a:p>
        </p:txBody>
      </p:sp>
      <p:sp>
        <p:nvSpPr>
          <p:cNvPr id="382" name="Google Shape;382;g1735bb860c9_0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735bb860c9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1735bb860c9_0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last year and recommendation for this year values, highlight ABC and OFL</a:t>
            </a:r>
            <a:endParaRPr/>
          </a:p>
          <a:p>
            <a:pPr marL="0" lvl="0" indent="0" algn="l" rtl="0">
              <a:spcBef>
                <a:spcPts val="0"/>
              </a:spcBef>
              <a:spcAft>
                <a:spcPts val="0"/>
              </a:spcAft>
              <a:buNone/>
            </a:pPr>
            <a:endParaRPr/>
          </a:p>
        </p:txBody>
      </p:sp>
      <p:sp>
        <p:nvSpPr>
          <p:cNvPr id="391" name="Google Shape;391;g1735bb860c9_0_2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243959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7481034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735bb860c9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1735bb860c9_0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last year and recommendation for this year values, highlight ABC and OFL</a:t>
            </a:r>
            <a:endParaRPr/>
          </a:p>
          <a:p>
            <a:pPr marL="0" lvl="0" indent="0" algn="l" rtl="0">
              <a:spcBef>
                <a:spcPts val="0"/>
              </a:spcBef>
              <a:spcAft>
                <a:spcPts val="0"/>
              </a:spcAft>
              <a:buNone/>
            </a:pPr>
            <a:endParaRPr/>
          </a:p>
        </p:txBody>
      </p:sp>
      <p:sp>
        <p:nvSpPr>
          <p:cNvPr id="391" name="Google Shape;391;g1735bb860c9_0_2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e58772ac3_4_1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g15e58772ac3_4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735bb860c9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1735bb860c9_0_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Table filled out using author recommended model</a:t>
            </a:r>
            <a:endParaRPr/>
          </a:p>
        </p:txBody>
      </p:sp>
      <p:sp>
        <p:nvSpPr>
          <p:cNvPr id="427" name="Google Shape;427;g1735bb860c9_0_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33055602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999526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596078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300343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519379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graph or table of data used in the model, specify years (try to avoid presenting data not used in the model unless presented to provide support for model evaluation)</a:t>
            </a:r>
            <a:endParaRPr/>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graph or table of data used in the model, specify years (try to avoid presenting data not used in the model unless presented to provide support for model evaluation)</a:t>
            </a:r>
            <a:endParaRPr/>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198289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2"/>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spcBef>
                <a:spcPts val="360"/>
              </a:spcBef>
              <a:spcAft>
                <a:spcPts val="0"/>
              </a:spcAft>
              <a:buSzPts val="1656"/>
              <a:buNone/>
              <a:defRPr sz="1800" cap="none">
                <a:solidFill>
                  <a:schemeClr val="accent2"/>
                </a:solidFill>
              </a:defRPr>
            </a:lvl1pPr>
            <a:lvl2pPr lvl="1" algn="ctr">
              <a:spcBef>
                <a:spcPts val="600"/>
              </a:spcBef>
              <a:spcAft>
                <a:spcPts val="0"/>
              </a:spcAft>
              <a:buSzPts val="1840"/>
              <a:buNone/>
              <a:defRPr>
                <a:solidFill>
                  <a:srgbClr val="888888"/>
                </a:solidFill>
              </a:defRPr>
            </a:lvl2pPr>
            <a:lvl3pPr lvl="2" algn="ctr">
              <a:spcBef>
                <a:spcPts val="600"/>
              </a:spcBef>
              <a:spcAft>
                <a:spcPts val="0"/>
              </a:spcAft>
              <a:buSzPts val="1656"/>
              <a:buNone/>
              <a:defRPr>
                <a:solidFill>
                  <a:srgbClr val="888888"/>
                </a:solidFill>
              </a:defRPr>
            </a:lvl3pPr>
            <a:lvl4pPr lvl="3" algn="ctr">
              <a:spcBef>
                <a:spcPts val="600"/>
              </a:spcBef>
              <a:spcAft>
                <a:spcPts val="0"/>
              </a:spcAft>
              <a:buSzPts val="1656"/>
              <a:buNone/>
              <a:defRPr>
                <a:solidFill>
                  <a:srgbClr val="888888"/>
                </a:solidFill>
              </a:defRPr>
            </a:lvl4pPr>
            <a:lvl5pPr lvl="4" algn="ctr">
              <a:spcBef>
                <a:spcPts val="600"/>
              </a:spcBef>
              <a:spcAft>
                <a:spcPts val="0"/>
              </a:spcAft>
              <a:buSzPts val="1656"/>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1" name="Google Shape;21;p2"/>
          <p:cNvSpPr txBox="1">
            <a:spLocks noGrp="1"/>
          </p:cNvSpPr>
          <p:nvPr>
            <p:ph type="dt" idx="10"/>
          </p:nvPr>
        </p:nvSpPr>
        <p:spPr>
          <a:xfrm>
            <a:off x="7605951" y="5956137"/>
            <a:ext cx="2460762"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2" name="Google Shape;22;p2"/>
          <p:cNvSpPr txBox="1">
            <a:spLocks noGrp="1"/>
          </p:cNvSpPr>
          <p:nvPr>
            <p:ph type="sldNum" idx="12"/>
          </p:nvPr>
        </p:nvSpPr>
        <p:spPr>
          <a:xfrm>
            <a:off x="10174778" y="5956137"/>
            <a:ext cx="139996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2"/>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0"/>
        <p:cNvGrpSpPr/>
        <p:nvPr/>
      </p:nvGrpSpPr>
      <p:grpSpPr>
        <a:xfrm>
          <a:off x="0" y="0"/>
          <a:ext cx="0" cy="0"/>
          <a:chOff x="0" y="0"/>
          <a:chExt cx="0" cy="0"/>
        </a:xfrm>
      </p:grpSpPr>
      <p:sp>
        <p:nvSpPr>
          <p:cNvPr id="31" name="Google Shape;31;p4"/>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34" name="Google Shape;34;p4"/>
          <p:cNvSpPr txBox="1">
            <a:spLocks noGrp="1"/>
          </p:cNvSpPr>
          <p:nvPr>
            <p:ph type="dt" idx="10"/>
          </p:nvPr>
        </p:nvSpPr>
        <p:spPr>
          <a:xfrm>
            <a:off x="7605952" y="5956137"/>
            <a:ext cx="2377634"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35" name="Google Shape;35;p4"/>
          <p:cNvSpPr txBox="1">
            <a:spLocks noGrp="1"/>
          </p:cNvSpPr>
          <p:nvPr>
            <p:ph type="sldNum" idx="12"/>
          </p:nvPr>
        </p:nvSpPr>
        <p:spPr>
          <a:xfrm>
            <a:off x="10133216" y="5956137"/>
            <a:ext cx="147759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4"/>
          <p:cNvPicPr preferRelativeResize="0"/>
          <p:nvPr/>
        </p:nvPicPr>
        <p:blipFill rotWithShape="1">
          <a:blip r:embed="rId2">
            <a:alphaModFix/>
          </a:blip>
          <a:srcRect/>
          <a:stretch/>
        </p:blipFill>
        <p:spPr>
          <a:xfrm>
            <a:off x="10665346" y="5956136"/>
            <a:ext cx="413332" cy="348117"/>
          </a:xfrm>
          <a:prstGeom prst="rect">
            <a:avLst/>
          </a:prstGeom>
          <a:noFill/>
          <a:ln>
            <a:noFill/>
          </a:ln>
        </p:spPr>
      </p:pic>
      <p:sp>
        <p:nvSpPr>
          <p:cNvPr id="37" name="Google Shape;37;p4"/>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8"/>
        <p:cNvGrpSpPr/>
        <p:nvPr/>
      </p:nvGrpSpPr>
      <p:grpSpPr>
        <a:xfrm>
          <a:off x="0" y="0"/>
          <a:ext cx="0" cy="0"/>
          <a:chOff x="0" y="0"/>
          <a:chExt cx="0" cy="0"/>
        </a:xfrm>
      </p:grpSpPr>
      <p:sp>
        <p:nvSpPr>
          <p:cNvPr id="39" name="Google Shape;39;p5"/>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2" name="Google Shape;42;p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43" name="Google Shape;43;p5"/>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5"/>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5"/>
        <p:cNvGrpSpPr/>
        <p:nvPr/>
      </p:nvGrpSpPr>
      <p:grpSpPr>
        <a:xfrm>
          <a:off x="0" y="0"/>
          <a:ext cx="0" cy="0"/>
          <a:chOff x="0" y="0"/>
          <a:chExt cx="0" cy="0"/>
        </a:xfrm>
      </p:grpSpPr>
      <p:sp>
        <p:nvSpPr>
          <p:cNvPr id="46" name="Google Shape;46;p6"/>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9" name="Google Shape;49;p6"/>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0" name="Google Shape;50;p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51" name="Google Shape;51;p6"/>
          <p:cNvSpPr txBox="1">
            <a:spLocks noGrp="1"/>
          </p:cNvSpPr>
          <p:nvPr>
            <p:ph type="sldNum" idx="12"/>
          </p:nvPr>
        </p:nvSpPr>
        <p:spPr>
          <a:xfrm>
            <a:off x="10558299" y="5956137"/>
            <a:ext cx="147852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6"/>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3"/>
        <p:cNvGrpSpPr/>
        <p:nvPr/>
      </p:nvGrpSpPr>
      <p:grpSpPr>
        <a:xfrm>
          <a:off x="0" y="0"/>
          <a:ext cx="0" cy="0"/>
          <a:chOff x="0" y="0"/>
          <a:chExt cx="0" cy="0"/>
        </a:xfrm>
      </p:grpSpPr>
      <p:sp>
        <p:nvSpPr>
          <p:cNvPr id="54" name="Google Shape;54;p7"/>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body" idx="1"/>
          </p:nvPr>
        </p:nvSpPr>
        <p:spPr>
          <a:xfrm>
            <a:off x="581191" y="2250892"/>
            <a:ext cx="5393104" cy="536005"/>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7" name="Google Shape;57;p7"/>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8" name="Google Shape;58;p7"/>
          <p:cNvSpPr txBox="1">
            <a:spLocks noGrp="1"/>
          </p:cNvSpPr>
          <p:nvPr>
            <p:ph type="body" idx="3"/>
          </p:nvPr>
        </p:nvSpPr>
        <p:spPr>
          <a:xfrm>
            <a:off x="6217709" y="2250892"/>
            <a:ext cx="5393100" cy="55337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9" name="Google Shape;59;p7"/>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60" name="Google Shape;60;p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1" name="Google Shape;61;p7"/>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7"/>
          <p:cNvSpPr>
            <a:spLocks noGrp="1"/>
          </p:cNvSpPr>
          <p:nvPr>
            <p:ph type="pic" idx="5"/>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8"/>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8"/>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txBox="1"/>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p>
            <a:pPr marL="0" marR="0" lvl="0" indent="0" algn="l" rtl="0">
              <a:spcBef>
                <a:spcPts val="0"/>
              </a:spcBef>
              <a:spcAft>
                <a:spcPts val="0"/>
              </a:spcAft>
              <a:buClr>
                <a:schemeClr val="lt1"/>
              </a:buClr>
              <a:buSzPts val="3200"/>
              <a:buFont typeface="Gill Sans"/>
              <a:buNone/>
            </a:pPr>
            <a:r>
              <a:rPr lang="en-US" sz="3200" b="0" i="0" u="none" strike="noStrike" cap="none">
                <a:solidFill>
                  <a:schemeClr val="lt1"/>
                </a:solidFill>
                <a:latin typeface="Gill Sans"/>
                <a:ea typeface="Gill Sans"/>
                <a:cs typeface="Gill Sans"/>
                <a:sym typeface="Gill Sans"/>
              </a:rPr>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7"/>
        <p:cNvGrpSpPr/>
        <p:nvPr/>
      </p:nvGrpSpPr>
      <p:grpSpPr>
        <a:xfrm>
          <a:off x="0" y="0"/>
          <a:ext cx="0" cy="0"/>
          <a:chOff x="0" y="0"/>
          <a:chExt cx="0" cy="0"/>
        </a:xfrm>
      </p:grpSpPr>
      <p:sp>
        <p:nvSpPr>
          <p:cNvPr id="68" name="Google Shape;68;p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9" name="Google Shape;69;p9"/>
          <p:cNvSpPr txBox="1">
            <a:spLocks noGrp="1"/>
          </p:cNvSpPr>
          <p:nvPr>
            <p:ph type="sldNum" idx="12"/>
          </p:nvPr>
        </p:nvSpPr>
        <p:spPr>
          <a:xfrm>
            <a:off x="10558299" y="5956137"/>
            <a:ext cx="143696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9"/>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
        <p:cNvGrpSpPr/>
        <p:nvPr/>
      </p:nvGrpSpPr>
      <p:grpSpPr>
        <a:xfrm>
          <a:off x="0" y="0"/>
          <a:ext cx="0" cy="0"/>
          <a:chOff x="0" y="0"/>
          <a:chExt cx="0" cy="0"/>
        </a:xfrm>
      </p:grpSpPr>
      <p:sp>
        <p:nvSpPr>
          <p:cNvPr id="72" name="Google Shape;72;p10"/>
          <p:cNvSpPr/>
          <p:nvPr/>
        </p:nvSpPr>
        <p:spPr>
          <a:xfrm>
            <a:off x="447817" y="5141973"/>
            <a:ext cx="11298200" cy="1274702"/>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73" name="Google Shape;73;p10"/>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D58AC"/>
              </a:buClr>
              <a:buSzPts val="2000"/>
              <a:buFont typeface="Gill Sans"/>
              <a:buNone/>
              <a:defRPr sz="2000" b="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t" anchorCtr="0">
            <a:normAutofit/>
          </a:bodyPr>
          <a:lstStyle>
            <a:lvl1pPr marL="457200" lvl="0" indent="-368808" algn="l">
              <a:spcBef>
                <a:spcPts val="480"/>
              </a:spcBef>
              <a:spcAft>
                <a:spcPts val="0"/>
              </a:spcAft>
              <a:buSzPts val="2208"/>
              <a:buChar char="◼"/>
              <a:defRPr sz="2400">
                <a:solidFill>
                  <a:schemeClr val="dk2"/>
                </a:solidFill>
              </a:defRPr>
            </a:lvl1pPr>
            <a:lvl2pPr marL="914400" lvl="1" indent="-345440" algn="l">
              <a:spcBef>
                <a:spcPts val="600"/>
              </a:spcBef>
              <a:spcAft>
                <a:spcPts val="0"/>
              </a:spcAft>
              <a:buSzPts val="1840"/>
              <a:buChar char="◼"/>
              <a:defRPr sz="2000">
                <a:solidFill>
                  <a:schemeClr val="dk2"/>
                </a:solidFill>
              </a:defRPr>
            </a:lvl2pPr>
            <a:lvl3pPr marL="1371600" lvl="2" indent="-333756" algn="l">
              <a:spcBef>
                <a:spcPts val="600"/>
              </a:spcBef>
              <a:spcAft>
                <a:spcPts val="0"/>
              </a:spcAft>
              <a:buSzPts val="1656"/>
              <a:buChar char="◼"/>
              <a:defRPr sz="1800">
                <a:solidFill>
                  <a:schemeClr val="dk2"/>
                </a:solidFill>
              </a:defRPr>
            </a:lvl3pPr>
            <a:lvl4pPr marL="1828800" lvl="3" indent="-322072" algn="l">
              <a:spcBef>
                <a:spcPts val="600"/>
              </a:spcBef>
              <a:spcAft>
                <a:spcPts val="0"/>
              </a:spcAft>
              <a:buSzPts val="1472"/>
              <a:buChar char="◼"/>
              <a:defRPr sz="1600">
                <a:solidFill>
                  <a:schemeClr val="dk2"/>
                </a:solidFill>
              </a:defRPr>
            </a:lvl4pPr>
            <a:lvl5pPr marL="2286000" lvl="4" indent="-322072" algn="l">
              <a:spcBef>
                <a:spcPts val="600"/>
              </a:spcBef>
              <a:spcAft>
                <a:spcPts val="0"/>
              </a:spcAft>
              <a:buSzPts val="1472"/>
              <a:buChar char="◼"/>
              <a:defRPr sz="16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75" name="Google Shape;75;p10"/>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320"/>
              </a:spcBef>
              <a:spcAft>
                <a:spcPts val="0"/>
              </a:spcAft>
              <a:buSzPts val="1472"/>
              <a:buNone/>
              <a:defRPr sz="16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6" name="Google Shape;76;p10"/>
          <p:cNvSpPr txBox="1">
            <a:spLocks noGrp="1"/>
          </p:cNvSpPr>
          <p:nvPr>
            <p:ph type="dt" idx="10"/>
          </p:nvPr>
        </p:nvSpPr>
        <p:spPr>
          <a:xfrm>
            <a:off x="7605952" y="5956137"/>
            <a:ext cx="232775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7" name="Google Shape;77;p1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8" name="Google Shape;78;p10"/>
          <p:cNvSpPr txBox="1">
            <a:spLocks noGrp="1"/>
          </p:cNvSpPr>
          <p:nvPr>
            <p:ph type="sldNum" idx="12"/>
          </p:nvPr>
        </p:nvSpPr>
        <p:spPr>
          <a:xfrm>
            <a:off x="10124903" y="5956137"/>
            <a:ext cx="14859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79" name="Google Shape;79;p10"/>
          <p:cNvPicPr preferRelativeResize="0"/>
          <p:nvPr/>
        </p:nvPicPr>
        <p:blipFill rotWithShape="1">
          <a:blip r:embed="rId2">
            <a:alphaModFix/>
          </a:blip>
          <a:srcRect/>
          <a:stretch/>
        </p:blipFill>
        <p:spPr>
          <a:xfrm>
            <a:off x="10661191" y="5977471"/>
            <a:ext cx="413332" cy="348117"/>
          </a:xfrm>
          <a:prstGeom prst="rect">
            <a:avLst/>
          </a:prstGeom>
          <a:noFill/>
          <a:ln>
            <a:noFill/>
          </a:ln>
        </p:spPr>
      </p:pic>
      <p:sp>
        <p:nvSpPr>
          <p:cNvPr id="80" name="Google Shape;80;p10"/>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a:spLocks noGrp="1"/>
          </p:cNvSpPr>
          <p:nvPr>
            <p:ph type="pic" idx="2"/>
          </p:nvPr>
        </p:nvSpPr>
        <p:spPr>
          <a:xfrm>
            <a:off x="447817" y="599725"/>
            <a:ext cx="11290859" cy="3557252"/>
          </a:xfrm>
          <a:prstGeom prst="rect">
            <a:avLst/>
          </a:prstGeom>
          <a:noFill/>
          <a:ln>
            <a:noFill/>
          </a:ln>
        </p:spPr>
      </p:sp>
      <p:sp>
        <p:nvSpPr>
          <p:cNvPr id="84" name="Google Shape;84;p11"/>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320"/>
              </a:spcBef>
              <a:spcAft>
                <a:spcPts val="0"/>
              </a:spcAft>
              <a:buSzPts val="1472"/>
              <a:buNone/>
              <a:defRPr sz="16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85" name="Google Shape;85;p1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86" name="Google Shape;86;p11"/>
          <p:cNvSpPr txBox="1">
            <a:spLocks noGrp="1"/>
          </p:cNvSpPr>
          <p:nvPr>
            <p:ph type="sldNum" idx="12"/>
          </p:nvPr>
        </p:nvSpPr>
        <p:spPr>
          <a:xfrm>
            <a:off x="10558300" y="5956137"/>
            <a:ext cx="14702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a:solidFill>
                  <a:schemeClr val="accent2"/>
                </a:solidFill>
                <a:latin typeface="Gill Sans"/>
                <a:ea typeface="Gill Sans"/>
                <a:cs typeface="Gill Sans"/>
                <a:sym typeface="Gill Sans"/>
              </a:defRPr>
            </a:lvl1pPr>
            <a:lvl2pPr marL="0" lvl="1" indent="0" algn="r">
              <a:spcBef>
                <a:spcPts val="0"/>
              </a:spcBef>
              <a:buNone/>
              <a:defRPr sz="1600">
                <a:solidFill>
                  <a:schemeClr val="accent2"/>
                </a:solidFill>
                <a:latin typeface="Gill Sans"/>
                <a:ea typeface="Gill Sans"/>
                <a:cs typeface="Gill Sans"/>
                <a:sym typeface="Gill Sans"/>
              </a:defRPr>
            </a:lvl2pPr>
            <a:lvl3pPr marL="0" lvl="2" indent="0" algn="r">
              <a:spcBef>
                <a:spcPts val="0"/>
              </a:spcBef>
              <a:buNone/>
              <a:defRPr sz="1600">
                <a:solidFill>
                  <a:schemeClr val="accent2"/>
                </a:solidFill>
                <a:latin typeface="Gill Sans"/>
                <a:ea typeface="Gill Sans"/>
                <a:cs typeface="Gill Sans"/>
                <a:sym typeface="Gill Sans"/>
              </a:defRPr>
            </a:lvl3pPr>
            <a:lvl4pPr marL="0" lvl="3" indent="0" algn="r">
              <a:spcBef>
                <a:spcPts val="0"/>
              </a:spcBef>
              <a:buNone/>
              <a:defRPr sz="1600">
                <a:solidFill>
                  <a:schemeClr val="accent2"/>
                </a:solidFill>
                <a:latin typeface="Gill Sans"/>
                <a:ea typeface="Gill Sans"/>
                <a:cs typeface="Gill Sans"/>
                <a:sym typeface="Gill Sans"/>
              </a:defRPr>
            </a:lvl4pPr>
            <a:lvl5pPr marL="0" lvl="4" indent="0" algn="r">
              <a:spcBef>
                <a:spcPts val="0"/>
              </a:spcBef>
              <a:buNone/>
              <a:defRPr sz="1600">
                <a:solidFill>
                  <a:schemeClr val="accent2"/>
                </a:solidFill>
                <a:latin typeface="Gill Sans"/>
                <a:ea typeface="Gill Sans"/>
                <a:cs typeface="Gill Sans"/>
                <a:sym typeface="Gill Sans"/>
              </a:defRPr>
            </a:lvl5pPr>
            <a:lvl6pPr marL="0" lvl="5" indent="0" algn="r">
              <a:spcBef>
                <a:spcPts val="0"/>
              </a:spcBef>
              <a:buNone/>
              <a:defRPr sz="1600">
                <a:solidFill>
                  <a:schemeClr val="accent2"/>
                </a:solidFill>
                <a:latin typeface="Gill Sans"/>
                <a:ea typeface="Gill Sans"/>
                <a:cs typeface="Gill Sans"/>
                <a:sym typeface="Gill Sans"/>
              </a:defRPr>
            </a:lvl6pPr>
            <a:lvl7pPr marL="0" lvl="6" indent="0" algn="r">
              <a:spcBef>
                <a:spcPts val="0"/>
              </a:spcBef>
              <a:buNone/>
              <a:defRPr sz="1600">
                <a:solidFill>
                  <a:schemeClr val="accent2"/>
                </a:solidFill>
                <a:latin typeface="Gill Sans"/>
                <a:ea typeface="Gill Sans"/>
                <a:cs typeface="Gill Sans"/>
                <a:sym typeface="Gill Sans"/>
              </a:defRPr>
            </a:lvl7pPr>
            <a:lvl8pPr marL="0" lvl="7" indent="0" algn="r">
              <a:spcBef>
                <a:spcPts val="0"/>
              </a:spcBef>
              <a:buNone/>
              <a:defRPr sz="1600">
                <a:solidFill>
                  <a:schemeClr val="accent2"/>
                </a:solidFill>
                <a:latin typeface="Gill Sans"/>
                <a:ea typeface="Gill Sans"/>
                <a:cs typeface="Gill Sans"/>
                <a:sym typeface="Gill Sans"/>
              </a:defRPr>
            </a:lvl8pPr>
            <a:lvl9pPr marL="0" lvl="8" indent="0" algn="r">
              <a:spcBef>
                <a:spcPts val="0"/>
              </a:spcBef>
              <a:buNone/>
              <a:defRPr sz="1600">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1"/>
          <p:cNvSpPr>
            <a:spLocks noGrp="1"/>
          </p:cNvSpPr>
          <p:nvPr>
            <p:ph type="pic" idx="3"/>
          </p:nvPr>
        </p:nvSpPr>
        <p:spPr>
          <a:xfrm>
            <a:off x="581190"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68808" algn="l" rtl="0">
              <a:spcBef>
                <a:spcPts val="48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1pPr>
            <a:lvl2pPr marL="914400" marR="0" lvl="1" indent="-345440" algn="l" rtl="0">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2pPr>
            <a:lvl3pPr marL="1371600" marR="0" lvl="2"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3pPr>
            <a:lvl4pPr marL="1828800" marR="0" lvl="3"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4pPr>
            <a:lvl5pPr marL="2286000" marR="0" lvl="4"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16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16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16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16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16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16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16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6;p1"/>
          <p:cNvPicPr preferRelativeResize="0"/>
          <p:nvPr/>
        </p:nvPicPr>
        <p:blipFill rotWithShape="1">
          <a:blip r:embed="rId11">
            <a:alphaModFix/>
          </a:blip>
          <a:srcRect/>
          <a:stretch/>
        </p:blipFill>
        <p:spPr>
          <a:xfrm>
            <a:off x="11086740" y="5978817"/>
            <a:ext cx="413332" cy="3481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hyperlink" Target="https://afsc-assessments.github.io/EBS_PCOD/2022_ASSESSMENT/NOVEMBER_MODELS/FIGURES/R4SS_FIGURES/MODEL22.4/plots/_SS_output_Sel.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6.emf"/></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hyperlink" Target="https://afsc-assessments.github.io/EBS_PCOD/2022_ASSESSMENT/NOVEMBER_MODELS/" TargetMode="Externa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png"/><Relationship Id="rId4" Type="http://schemas.openxmlformats.org/officeDocument/2006/relationships/image" Target="../media/image2.jpg"/></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jpg"/><Relationship Id="rId7"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png"/><Relationship Id="rId9"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jpg"/><Relationship Id="rId7"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5.png"/><Relationship Id="rId9" Type="http://schemas.openxmlformats.org/officeDocument/2006/relationships/image" Target="../media/image8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p:nvPr/>
        </p:nvSpPr>
        <p:spPr>
          <a:xfrm>
            <a:off x="446088" y="3088639"/>
            <a:ext cx="11271900" cy="3298500"/>
          </a:xfrm>
          <a:prstGeom prst="rect">
            <a:avLst/>
          </a:prstGeom>
          <a:blipFill rotWithShape="1">
            <a:blip r:embed="rId3">
              <a:alphaModFix amt="40000"/>
            </a:blip>
            <a:stretch>
              <a:fillRect t="-73000" b="-83285"/>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94" name="Google Shape;94;p12"/>
          <p:cNvSpPr txBox="1">
            <a:spLocks noGrp="1"/>
          </p:cNvSpPr>
          <p:nvPr>
            <p:ph type="ctrTitle"/>
          </p:nvPr>
        </p:nvSpPr>
        <p:spPr>
          <a:xfrm>
            <a:off x="581190" y="664581"/>
            <a:ext cx="9735000" cy="14751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1"/>
              </a:buClr>
              <a:buSzPts val="4000"/>
              <a:buFont typeface="Gill Sans"/>
              <a:buNone/>
            </a:pPr>
            <a:r>
              <a:rPr lang="en-US" sz="4000" dirty="0" smtClean="0">
                <a:latin typeface="Arial"/>
                <a:ea typeface="Arial"/>
                <a:cs typeface="Arial"/>
                <a:sym typeface="Arial"/>
              </a:rPr>
              <a:t>EBS Pacific cod</a:t>
            </a:r>
            <a:endParaRPr sz="4000" dirty="0">
              <a:latin typeface="Arial"/>
              <a:ea typeface="Arial"/>
              <a:cs typeface="Arial"/>
              <a:sym typeface="Arial"/>
            </a:endParaRPr>
          </a:p>
          <a:p>
            <a:pPr marL="0" lvl="0" indent="0" algn="l" rtl="0">
              <a:spcBef>
                <a:spcPts val="0"/>
              </a:spcBef>
              <a:spcAft>
                <a:spcPts val="0"/>
              </a:spcAft>
              <a:buClr>
                <a:schemeClr val="accent1"/>
              </a:buClr>
              <a:buSzPts val="4000"/>
              <a:buFont typeface="Gill Sans"/>
              <a:buNone/>
            </a:pPr>
            <a:r>
              <a:rPr lang="en-US" sz="4000" dirty="0">
                <a:latin typeface="Arial"/>
                <a:ea typeface="Arial"/>
                <a:cs typeface="Arial"/>
                <a:sym typeface="Arial"/>
              </a:rPr>
              <a:t>BSAI </a:t>
            </a:r>
            <a:r>
              <a:rPr lang="en-US" sz="4000" dirty="0" err="1">
                <a:latin typeface="Arial"/>
                <a:ea typeface="Arial"/>
                <a:cs typeface="Arial"/>
                <a:sym typeface="Arial"/>
              </a:rPr>
              <a:t>Groundfish</a:t>
            </a:r>
            <a:r>
              <a:rPr lang="en-US" sz="4000" dirty="0">
                <a:latin typeface="Arial"/>
                <a:ea typeface="Arial"/>
                <a:cs typeface="Arial"/>
                <a:sym typeface="Arial"/>
              </a:rPr>
              <a:t> Plan Team </a:t>
            </a:r>
            <a:endParaRPr sz="4000" dirty="0">
              <a:latin typeface="Arial"/>
              <a:ea typeface="Arial"/>
              <a:cs typeface="Arial"/>
              <a:sym typeface="Arial"/>
            </a:endParaRPr>
          </a:p>
        </p:txBody>
      </p:sp>
      <p:sp>
        <p:nvSpPr>
          <p:cNvPr id="95" name="Google Shape;95;p12"/>
          <p:cNvSpPr txBox="1">
            <a:spLocks noGrp="1"/>
          </p:cNvSpPr>
          <p:nvPr>
            <p:ph type="subTitle" idx="1"/>
          </p:nvPr>
        </p:nvSpPr>
        <p:spPr>
          <a:xfrm>
            <a:off x="581200" y="2241550"/>
            <a:ext cx="7537800" cy="742200"/>
          </a:xfrm>
          <a:prstGeom prst="rect">
            <a:avLst/>
          </a:prstGeom>
          <a:noFill/>
          <a:ln>
            <a:noFill/>
          </a:ln>
        </p:spPr>
        <p:txBody>
          <a:bodyPr spcFirstLastPara="1" wrap="square" lIns="91425" tIns="45700" rIns="91425" bIns="45700" anchor="t" anchorCtr="0">
            <a:normAutofit/>
          </a:bodyPr>
          <a:lstStyle/>
          <a:p>
            <a:r>
              <a:rPr lang="en-US" dirty="0"/>
              <a:t>Steven J. Barbeaux, Lewis Barnett, Jason Connor, Julie Nielson, S. </a:t>
            </a:r>
            <a:r>
              <a:rPr lang="en-US" dirty="0" err="1"/>
              <a:t>Kalei</a:t>
            </a:r>
            <a:r>
              <a:rPr lang="en-US" dirty="0"/>
              <a:t> </a:t>
            </a:r>
            <a:r>
              <a:rPr lang="en-US" dirty="0" err="1"/>
              <a:t>Shotwell</a:t>
            </a:r>
            <a:r>
              <a:rPr lang="en-US" dirty="0"/>
              <a:t>, Elizabeth </a:t>
            </a:r>
            <a:r>
              <a:rPr lang="en-US" dirty="0" err="1"/>
              <a:t>Siddon</a:t>
            </a:r>
            <a:r>
              <a:rPr lang="en-US" dirty="0"/>
              <a:t>, and Ingrid Spies</a:t>
            </a:r>
          </a:p>
        </p:txBody>
      </p:sp>
      <p:pic>
        <p:nvPicPr>
          <p:cNvPr id="96" name="Google Shape;96;p12"/>
          <p:cNvPicPr preferRelativeResize="0"/>
          <p:nvPr/>
        </p:nvPicPr>
        <p:blipFill rotWithShape="1">
          <a:blip r:embed="rId4">
            <a:alphaModFix/>
          </a:blip>
          <a:srcRect/>
          <a:stretch/>
        </p:blipFill>
        <p:spPr>
          <a:xfrm>
            <a:off x="8119136" y="932441"/>
            <a:ext cx="3733985" cy="3144845"/>
          </a:xfrm>
          <a:prstGeom prst="rect">
            <a:avLst/>
          </a:prstGeom>
          <a:noFill/>
          <a:ln>
            <a:noFill/>
          </a:ln>
        </p:spPr>
      </p:pic>
      <p:pic>
        <p:nvPicPr>
          <p:cNvPr id="97" name="Google Shape;97;p12"/>
          <p:cNvPicPr preferRelativeResize="0"/>
          <p:nvPr/>
        </p:nvPicPr>
        <p:blipFill rotWithShape="1">
          <a:blip r:embed="rId5">
            <a:alphaModFix/>
          </a:blip>
          <a:srcRect/>
          <a:stretch/>
        </p:blipFill>
        <p:spPr>
          <a:xfrm>
            <a:off x="9868746" y="5628865"/>
            <a:ext cx="1556418" cy="543190"/>
          </a:xfrm>
          <a:prstGeom prst="rect">
            <a:avLst/>
          </a:prstGeom>
          <a:noFill/>
          <a:ln>
            <a:noFill/>
          </a:ln>
        </p:spPr>
      </p:pic>
      <p:sp>
        <p:nvSpPr>
          <p:cNvPr id="98" name="Google Shape;98;p12"/>
          <p:cNvSpPr txBox="1"/>
          <p:nvPr/>
        </p:nvSpPr>
        <p:spPr>
          <a:xfrm>
            <a:off x="4242590" y="3198138"/>
            <a:ext cx="24555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D8D8D8"/>
                </a:solidFill>
                <a:latin typeface="Gill Sans"/>
                <a:ea typeface="Gill Sans"/>
                <a:cs typeface="Gill Sans"/>
                <a:sym typeface="Gill Sans"/>
              </a:rPr>
              <a:t>November, 2022</a:t>
            </a:r>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0973" y="3467100"/>
            <a:ext cx="5271413" cy="3188353"/>
          </a:xfrm>
          <a:prstGeom prst="rect">
            <a:avLst/>
          </a:prstGeom>
        </p:spPr>
      </p:pic>
      <p:pic>
        <p:nvPicPr>
          <p:cNvPr id="3" name="Picture 2">
            <a:hlinkClick r:id="rId7"/>
          </p:cNvPr>
          <p:cNvPicPr>
            <a:picLocks noChangeAspect="1"/>
          </p:cNvPicPr>
          <p:nvPr/>
        </p:nvPicPr>
        <p:blipFill>
          <a:blip r:embed="rId8"/>
          <a:stretch>
            <a:fillRect/>
          </a:stretch>
        </p:blipFill>
        <p:spPr>
          <a:xfrm>
            <a:off x="7755365" y="4341590"/>
            <a:ext cx="1888342" cy="18883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Data </a:t>
            </a:r>
            <a:r>
              <a:rPr lang="en-US" sz="3600" dirty="0" smtClean="0"/>
              <a:t>changes –</a:t>
            </a:r>
            <a:br>
              <a:rPr lang="en-US" sz="3600" dirty="0" smtClean="0"/>
            </a:br>
            <a:r>
              <a:rPr lang="en-US" sz="3600" dirty="0" smtClean="0"/>
              <a:t>Annual Weight-at-Length Adjustments</a:t>
            </a:r>
            <a:endParaRPr dirty="0"/>
          </a:p>
        </p:txBody>
      </p:sp>
      <p:sp>
        <p:nvSpPr>
          <p:cNvPr id="10" name="TextBox 9"/>
          <p:cNvSpPr txBox="1"/>
          <p:nvPr/>
        </p:nvSpPr>
        <p:spPr>
          <a:xfrm>
            <a:off x="433325" y="2286000"/>
            <a:ext cx="3421672"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Switch from linear Mathcad algorithm to GAM in R </a:t>
            </a:r>
            <a:r>
              <a:rPr lang="en-US" sz="2000" dirty="0" err="1" smtClean="0"/>
              <a:t>mgcv</a:t>
            </a:r>
            <a:r>
              <a:rPr lang="en-US" sz="2000" dirty="0" smtClean="0"/>
              <a:t> library (described in September)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Similar resulting trend in adjustments</a:t>
            </a:r>
          </a:p>
          <a:p>
            <a:pPr marL="285750" indent="-285750">
              <a:buFont typeface="Arial" panose="020B0604020202020204" pitchFamily="34" charset="0"/>
              <a:buChar char="•"/>
            </a:pPr>
            <a:endParaRPr lang="en-US" sz="2000" dirty="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54564" y="1841178"/>
            <a:ext cx="3782818" cy="3657600"/>
          </a:xfrm>
          <a:prstGeom prst="rect">
            <a:avLst/>
          </a:prstGeom>
          <a:noFill/>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37382" y="1851179"/>
            <a:ext cx="3782818" cy="3657600"/>
          </a:xfrm>
          <a:prstGeom prst="rect">
            <a:avLst/>
          </a:prstGeom>
          <a:noFill/>
        </p:spPr>
      </p:pic>
      <p:pic>
        <p:nvPicPr>
          <p:cNvPr id="14" name="Picture 13"/>
          <p:cNvPicPr>
            <a:picLocks noChangeAspect="1"/>
          </p:cNvPicPr>
          <p:nvPr/>
        </p:nvPicPr>
        <p:blipFill>
          <a:blip r:embed="rId6"/>
          <a:stretch>
            <a:fillRect/>
          </a:stretch>
        </p:blipFill>
        <p:spPr>
          <a:xfrm>
            <a:off x="671746" y="4590382"/>
            <a:ext cx="3615690" cy="2243193"/>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56331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Catch – </a:t>
            </a:r>
            <a:br>
              <a:rPr lang="en-US" sz="3600" dirty="0" smtClean="0"/>
            </a:br>
            <a:r>
              <a:rPr lang="en-US" sz="3600" dirty="0" smtClean="0"/>
              <a:t>Fishery Sector</a:t>
            </a:r>
            <a:endParaRPr dirty="0"/>
          </a:p>
        </p:txBody>
      </p:sp>
      <p:pic>
        <p:nvPicPr>
          <p:cNvPr id="6" name="Picture 5"/>
          <p:cNvPicPr>
            <a:picLocks noChangeAspect="1"/>
          </p:cNvPicPr>
          <p:nvPr/>
        </p:nvPicPr>
        <p:blipFill>
          <a:blip r:embed="rId4"/>
          <a:stretch>
            <a:fillRect/>
          </a:stretch>
        </p:blipFill>
        <p:spPr>
          <a:xfrm>
            <a:off x="4419190" y="2115011"/>
            <a:ext cx="7772810" cy="370767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8" name="TextBox 7"/>
          <p:cNvSpPr txBox="1"/>
          <p:nvPr/>
        </p:nvSpPr>
        <p:spPr>
          <a:xfrm>
            <a:off x="433325" y="2075935"/>
            <a:ext cx="3985865"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Increase in catch from 2021 but lower than 10-year average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smtClean="0"/>
              <a:t>Longline remains dominant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smtClean="0"/>
              <a:t>Continued increasing trend in pot proportion and decreasing trend in trawl proportion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dirty="0">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lvl="0">
              <a:buSzPts val="3600"/>
            </a:pPr>
            <a:r>
              <a:rPr lang="en-US" sz="3600" dirty="0"/>
              <a:t>Catch –</a:t>
            </a:r>
            <a:r>
              <a:rPr lang="en-US" sz="3600" dirty="0" smtClean="0"/>
              <a:t/>
            </a:r>
            <a:br>
              <a:rPr lang="en-US" sz="3600" dirty="0" smtClean="0"/>
            </a:br>
            <a:r>
              <a:rPr lang="en-US" sz="3600" dirty="0" smtClean="0"/>
              <a:t>Distribution</a:t>
            </a:r>
            <a:endParaRPr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6771" t="4829" r="7289" b="6225"/>
          <a:stretch/>
        </p:blipFill>
        <p:spPr bwMode="auto">
          <a:xfrm>
            <a:off x="551355" y="1924481"/>
            <a:ext cx="3413591" cy="4572000"/>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7292" t="5635" r="6769" b="5419"/>
          <a:stretch/>
        </p:blipFill>
        <p:spPr bwMode="auto">
          <a:xfrm>
            <a:off x="4003690" y="1970999"/>
            <a:ext cx="3413591" cy="4572000"/>
          </a:xfrm>
          <a:prstGeom prst="rect">
            <a:avLst/>
          </a:prstGeom>
          <a:ln>
            <a:noFill/>
          </a:ln>
          <a:extLst>
            <a:ext uri="{53640926-AAD7-44D8-BBD7-CCE9431645EC}">
              <a14:shadowObscured xmlns:a14="http://schemas.microsoft.com/office/drawing/2010/main"/>
            </a:ext>
          </a:extLst>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6771" t="6036" r="7810" b="5823"/>
          <a:stretch/>
        </p:blipFill>
        <p:spPr bwMode="auto">
          <a:xfrm>
            <a:off x="7417281" y="1985513"/>
            <a:ext cx="3452335" cy="4572000"/>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8687608" y="6525509"/>
            <a:ext cx="2182008" cy="307777"/>
          </a:xfrm>
          <a:prstGeom prst="rect">
            <a:avLst/>
          </a:prstGeom>
          <a:noFill/>
        </p:spPr>
        <p:txBody>
          <a:bodyPr wrap="none" rtlCol="0">
            <a:spAutoFit/>
          </a:bodyPr>
          <a:lstStyle/>
          <a:p>
            <a:r>
              <a:rPr lang="en-US" dirty="0" smtClean="0"/>
              <a:t>Through October 9, 2022</a:t>
            </a:r>
            <a:endParaRPr lang="en-US" dirty="0"/>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3" name="TextBox 2"/>
          <p:cNvSpPr txBox="1"/>
          <p:nvPr/>
        </p:nvSpPr>
        <p:spPr>
          <a:xfrm>
            <a:off x="9615374" y="2067197"/>
            <a:ext cx="2404826" cy="400110"/>
          </a:xfrm>
          <a:prstGeom prst="rect">
            <a:avLst/>
          </a:prstGeom>
          <a:noFill/>
        </p:spPr>
        <p:txBody>
          <a:bodyPr wrap="none" rtlCol="0">
            <a:spAutoFit/>
          </a:bodyPr>
          <a:lstStyle/>
          <a:p>
            <a:r>
              <a:rPr lang="en-US" sz="2000" b="1" dirty="0" smtClean="0"/>
              <a:t>Shift to southwest</a:t>
            </a:r>
            <a:endParaRPr lang="en-US" sz="2000" b="1" dirty="0"/>
          </a:p>
        </p:txBody>
      </p:sp>
      <p:cxnSp>
        <p:nvCxnSpPr>
          <p:cNvPr id="5" name="Straight Arrow Connector 4"/>
          <p:cNvCxnSpPr/>
          <p:nvPr/>
        </p:nvCxnSpPr>
        <p:spPr>
          <a:xfrm flipH="1">
            <a:off x="9858218" y="2542703"/>
            <a:ext cx="771655" cy="1143436"/>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5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lvl="0">
              <a:buSzPts val="3600"/>
            </a:pPr>
            <a:r>
              <a:rPr lang="en-US" sz="3600" dirty="0"/>
              <a:t>Catch –</a:t>
            </a:r>
            <a:br>
              <a:rPr lang="en-US" sz="3600" dirty="0"/>
            </a:br>
            <a:r>
              <a:rPr lang="en-US" sz="3600" dirty="0" smtClean="0"/>
              <a:t>Cumulative and RAW CPUE</a:t>
            </a:r>
            <a:endParaRPr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4007"/>
          <a:stretch/>
        </p:blipFill>
        <p:spPr bwMode="auto">
          <a:xfrm>
            <a:off x="186190" y="2044298"/>
            <a:ext cx="7680000" cy="4428380"/>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5"/>
          <a:stretch>
            <a:fillRect/>
          </a:stretch>
        </p:blipFill>
        <p:spPr>
          <a:xfrm>
            <a:off x="8592963" y="1808412"/>
            <a:ext cx="2846348" cy="2984902"/>
          </a:xfrm>
          <a:prstGeom prst="rect">
            <a:avLst/>
          </a:prstGeom>
        </p:spPr>
      </p:pic>
      <p:sp>
        <p:nvSpPr>
          <p:cNvPr id="2" name="TextBox 1"/>
          <p:cNvSpPr txBox="1"/>
          <p:nvPr/>
        </p:nvSpPr>
        <p:spPr>
          <a:xfrm>
            <a:off x="8087950" y="4793314"/>
            <a:ext cx="3742100"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Catch rates better than 2021</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smtClean="0"/>
              <a:t>Raw aggregated CPUE lower than 2021, but remains higher than average</a:t>
            </a:r>
            <a:endParaRPr lang="en-US" sz="2000"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3187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51" name="Google Shape;151;p1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52" name="Google Shape;152;p1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Fishery Size Composition</a:t>
            </a: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4" y="1983570"/>
            <a:ext cx="4572000" cy="4572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5167" y="1983570"/>
            <a:ext cx="4572000" cy="4572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7432" y="2051502"/>
            <a:ext cx="3091543" cy="3091543"/>
          </a:xfrm>
          <a:prstGeom prst="rect">
            <a:avLst/>
          </a:prstGeom>
        </p:spPr>
      </p:pic>
      <p:sp>
        <p:nvSpPr>
          <p:cNvPr id="5" name="TextBox 4"/>
          <p:cNvSpPr txBox="1"/>
          <p:nvPr/>
        </p:nvSpPr>
        <p:spPr>
          <a:xfrm>
            <a:off x="8346665" y="5143045"/>
            <a:ext cx="2742917"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Relatively stable size for previous 5 years</a:t>
            </a:r>
            <a:endParaRPr lang="en-US" sz="2400"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CPUE Index – Jan-Feb Longline Fishery</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279" y="2086558"/>
            <a:ext cx="4971413" cy="4572000"/>
          </a:xfrm>
          <a:prstGeom prst="rect">
            <a:avLst/>
          </a:prstGeom>
        </p:spPr>
      </p:pic>
      <p:pic>
        <p:nvPicPr>
          <p:cNvPr id="7" name="Picture 6"/>
          <p:cNvPicPr/>
          <p:nvPr/>
        </p:nvPicPr>
        <p:blipFill rotWithShape="1">
          <a:blip r:embed="rId5">
            <a:extLst>
              <a:ext uri="{28A0092B-C50C-407E-A947-70E740481C1C}">
                <a14:useLocalDpi xmlns:a14="http://schemas.microsoft.com/office/drawing/2010/main" val="0"/>
              </a:ext>
            </a:extLst>
          </a:blip>
          <a:srcRect t="8336"/>
          <a:stretch/>
        </p:blipFill>
        <p:spPr bwMode="auto">
          <a:xfrm>
            <a:off x="433325" y="2086558"/>
            <a:ext cx="5941060" cy="1675765"/>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0098" y="3749428"/>
            <a:ext cx="2935901" cy="2935901"/>
          </a:xfrm>
          <a:prstGeom prst="rect">
            <a:avLst/>
          </a:prstGeom>
        </p:spPr>
      </p:pic>
      <p:sp>
        <p:nvSpPr>
          <p:cNvPr id="2" name="TextBox 1"/>
          <p:cNvSpPr txBox="1"/>
          <p:nvPr/>
        </p:nvSpPr>
        <p:spPr>
          <a:xfrm>
            <a:off x="884533" y="1816787"/>
            <a:ext cx="1279517" cy="307777"/>
          </a:xfrm>
          <a:prstGeom prst="rect">
            <a:avLst/>
          </a:prstGeom>
          <a:noFill/>
        </p:spPr>
        <p:txBody>
          <a:bodyPr wrap="none" rtlCol="0">
            <a:spAutoFit/>
          </a:bodyPr>
          <a:lstStyle/>
          <a:p>
            <a:r>
              <a:rPr lang="en-US" dirty="0" smtClean="0"/>
              <a:t>Eastings (km)</a:t>
            </a:r>
            <a:endParaRPr lang="en-US" dirty="0"/>
          </a:p>
        </p:txBody>
      </p:sp>
      <p:sp>
        <p:nvSpPr>
          <p:cNvPr id="11" name="TextBox 10"/>
          <p:cNvSpPr txBox="1"/>
          <p:nvPr/>
        </p:nvSpPr>
        <p:spPr>
          <a:xfrm>
            <a:off x="3630123" y="1812804"/>
            <a:ext cx="1358064" cy="307777"/>
          </a:xfrm>
          <a:prstGeom prst="rect">
            <a:avLst/>
          </a:prstGeom>
          <a:noFill/>
        </p:spPr>
        <p:txBody>
          <a:bodyPr wrap="none" rtlCol="0">
            <a:spAutoFit/>
          </a:bodyPr>
          <a:lstStyle/>
          <a:p>
            <a:r>
              <a:rPr lang="en-US" dirty="0" smtClean="0"/>
              <a:t>Northings (km)</a:t>
            </a:r>
            <a:endParaRPr lang="en-US" dirty="0"/>
          </a:p>
        </p:txBody>
      </p:sp>
      <p:sp>
        <p:nvSpPr>
          <p:cNvPr id="10" name="TextBox 9"/>
          <p:cNvSpPr txBox="1"/>
          <p:nvPr/>
        </p:nvSpPr>
        <p:spPr>
          <a:xfrm>
            <a:off x="120759" y="3921581"/>
            <a:ext cx="303934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COG shifted to the northwest since 2021</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Overall extent has continued to increase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endParaRPr lang="en-US" sz="2400"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0651" y="476152"/>
            <a:ext cx="1500041" cy="907282"/>
          </a:xfrm>
          <a:prstGeom prst="rect">
            <a:avLst/>
          </a:prstGeom>
        </p:spPr>
      </p:pic>
    </p:spTree>
    <p:extLst>
      <p:ext uri="{BB962C8B-B14F-4D97-AF65-F5344CB8AC3E}">
        <p14:creationId xmlns:p14="http://schemas.microsoft.com/office/powerpoint/2010/main" val="321282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CPUE Index – Jan.-Feb. Longline Fishery</a:t>
            </a:r>
            <a:endParaRPr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13624" y="1849728"/>
            <a:ext cx="8130146" cy="4965145"/>
          </a:xfrm>
          <a:prstGeom prst="rect">
            <a:avLst/>
          </a:prstGeom>
          <a:noFill/>
        </p:spPr>
      </p:pic>
      <p:sp>
        <p:nvSpPr>
          <p:cNvPr id="2" name="TextBox 1"/>
          <p:cNvSpPr txBox="1"/>
          <p:nvPr/>
        </p:nvSpPr>
        <p:spPr>
          <a:xfrm>
            <a:off x="433325" y="2171477"/>
            <a:ext cx="3580299"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Difference in spatial extent resulted in overall inflation of index</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Trend remains the same with high correlation between indices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15% Increase in 2022 from 2021 </a:t>
            </a:r>
            <a:endParaRPr lang="en-US" sz="2400"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0651" y="476152"/>
            <a:ext cx="1500041" cy="9072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Survey –</a:t>
            </a:r>
            <a:br>
              <a:rPr lang="en-US" sz="3600" dirty="0" smtClean="0"/>
            </a:br>
            <a:r>
              <a:rPr lang="en-US" sz="3600" dirty="0" smtClean="0"/>
              <a:t>Bering Sea Shelf </a:t>
            </a:r>
            <a:r>
              <a:rPr lang="en-US" sz="3600" dirty="0"/>
              <a:t>Bottom Trawl</a:t>
            </a:r>
            <a:endParaRPr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30849"/>
            <a:ext cx="4114800" cy="41148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7672" y="2730849"/>
            <a:ext cx="4114800" cy="41148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0630" y="2730849"/>
            <a:ext cx="4104606" cy="4114800"/>
          </a:xfrm>
          <a:prstGeom prst="rect">
            <a:avLst/>
          </a:prstGeom>
        </p:spPr>
      </p:pic>
      <p:sp>
        <p:nvSpPr>
          <p:cNvPr id="2" name="TextBox 1"/>
          <p:cNvSpPr txBox="1"/>
          <p:nvPr/>
        </p:nvSpPr>
        <p:spPr>
          <a:xfrm>
            <a:off x="1532238" y="2026505"/>
            <a:ext cx="9458038" cy="707886"/>
          </a:xfrm>
          <a:prstGeom prst="rect">
            <a:avLst/>
          </a:prstGeom>
          <a:noFill/>
        </p:spPr>
        <p:txBody>
          <a:bodyPr wrap="none" rtlCol="0">
            <a:spAutoFit/>
          </a:bodyPr>
          <a:lstStyle/>
          <a:p>
            <a:r>
              <a:rPr lang="en-US" sz="4000" b="1" dirty="0" smtClean="0"/>
              <a:t>2019                    2021                     2022</a:t>
            </a:r>
            <a:endParaRPr lang="en-US" sz="4000" b="1"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1" name="TextBox 10"/>
          <p:cNvSpPr txBox="1"/>
          <p:nvPr/>
        </p:nvSpPr>
        <p:spPr>
          <a:xfrm>
            <a:off x="7452539" y="2466775"/>
            <a:ext cx="2348720" cy="400110"/>
          </a:xfrm>
          <a:prstGeom prst="rect">
            <a:avLst/>
          </a:prstGeom>
          <a:noFill/>
        </p:spPr>
        <p:txBody>
          <a:bodyPr wrap="none" rtlCol="0">
            <a:spAutoFit/>
          </a:bodyPr>
          <a:lstStyle/>
          <a:p>
            <a:r>
              <a:rPr lang="en-US" sz="2000" b="1" dirty="0" smtClean="0"/>
              <a:t>Shift to southeast</a:t>
            </a:r>
            <a:endParaRPr lang="en-US" sz="2000" b="1" dirty="0"/>
          </a:p>
        </p:txBody>
      </p:sp>
      <p:cxnSp>
        <p:nvCxnSpPr>
          <p:cNvPr id="12" name="Straight Arrow Connector 11"/>
          <p:cNvCxnSpPr/>
          <p:nvPr/>
        </p:nvCxnSpPr>
        <p:spPr>
          <a:xfrm>
            <a:off x="8525682" y="2870590"/>
            <a:ext cx="342547" cy="700639"/>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41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4273"/>
          <a:stretch/>
        </p:blipFill>
        <p:spPr bwMode="auto">
          <a:xfrm>
            <a:off x="5304581" y="1892856"/>
            <a:ext cx="6863903" cy="4909459"/>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433325" y="2075935"/>
            <a:ext cx="4583518" cy="2893100"/>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VAST NBS and EBS bottom trawl survey data</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Cold-pool extent index as a covariate</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55941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sp>
        <p:nvSpPr>
          <p:cNvPr id="3" name="TextBox 2"/>
          <p:cNvSpPr txBox="1"/>
          <p:nvPr/>
        </p:nvSpPr>
        <p:spPr>
          <a:xfrm>
            <a:off x="433325" y="2075935"/>
            <a:ext cx="4583518" cy="3323987"/>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Small changes in time series from previous years</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8.9% decrease in 2022 abundance from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2" name="Picture 1"/>
          <p:cNvPicPr>
            <a:picLocks noChangeAspect="1"/>
          </p:cNvPicPr>
          <p:nvPr/>
        </p:nvPicPr>
        <p:blipFill>
          <a:blip r:embed="rId4"/>
          <a:stretch>
            <a:fillRect/>
          </a:stretch>
        </p:blipFill>
        <p:spPr>
          <a:xfrm>
            <a:off x="4552387" y="2164336"/>
            <a:ext cx="7616097" cy="433531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54916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06" name="Google Shape;106;p1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107" name="Google Shape;107;p1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Stock Overview</a:t>
            </a:r>
            <a:endParaRPr/>
          </a:p>
        </p:txBody>
      </p:sp>
      <p:sp>
        <p:nvSpPr>
          <p:cNvPr id="108" name="Google Shape;108;p13"/>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lnSpc>
                <a:spcPct val="100000"/>
              </a:lnSpc>
              <a:spcBef>
                <a:spcPts val="360"/>
              </a:spcBef>
              <a:spcAft>
                <a:spcPts val="0"/>
              </a:spcAft>
              <a:buSzPts val="1656"/>
              <a:buFont typeface="Arial"/>
              <a:buChar char="◼"/>
            </a:pPr>
            <a:r>
              <a:rPr lang="en-US" dirty="0">
                <a:latin typeface="Arial"/>
                <a:ea typeface="Arial"/>
                <a:cs typeface="Arial"/>
                <a:sym typeface="Arial"/>
              </a:rPr>
              <a:t>Tier: </a:t>
            </a:r>
            <a:r>
              <a:rPr lang="en-US" dirty="0" smtClean="0">
                <a:latin typeface="Arial"/>
                <a:ea typeface="Arial"/>
                <a:cs typeface="Arial"/>
                <a:sym typeface="Arial"/>
              </a:rPr>
              <a:t>3b</a:t>
            </a:r>
            <a:endParaRPr dirty="0">
              <a:latin typeface="Arial"/>
              <a:ea typeface="Arial"/>
              <a:cs typeface="Arial"/>
              <a:sym typeface="Arial"/>
            </a:endParaRPr>
          </a:p>
          <a:p>
            <a:pPr marL="457200" lvl="0" indent="-333756" algn="l" rtl="0">
              <a:lnSpc>
                <a:spcPct val="100000"/>
              </a:lnSpc>
              <a:spcBef>
                <a:spcPts val="1000"/>
              </a:spcBef>
              <a:spcAft>
                <a:spcPts val="0"/>
              </a:spcAft>
              <a:buSzPts val="1656"/>
              <a:buFont typeface="Arial"/>
              <a:buChar char="◼"/>
            </a:pPr>
            <a:r>
              <a:rPr lang="en-US" dirty="0">
                <a:latin typeface="Arial"/>
                <a:ea typeface="Arial"/>
                <a:cs typeface="Arial"/>
                <a:sym typeface="Arial"/>
              </a:rPr>
              <a:t>Area: Eastern Bering Sea (EBS) and </a:t>
            </a:r>
            <a:r>
              <a:rPr lang="en-US" dirty="0" smtClean="0">
                <a:latin typeface="Arial"/>
                <a:ea typeface="Arial"/>
                <a:cs typeface="Arial"/>
                <a:sym typeface="Arial"/>
              </a:rPr>
              <a:t>Northern Bering Sea (NBS)</a:t>
            </a:r>
            <a:endParaRPr dirty="0">
              <a:latin typeface="Arial"/>
              <a:ea typeface="Arial"/>
              <a:cs typeface="Arial"/>
              <a:sym typeface="Arial"/>
            </a:endParaRPr>
          </a:p>
          <a:p>
            <a:pPr marL="457200" lvl="0" indent="-333756" algn="l" rtl="0">
              <a:lnSpc>
                <a:spcPct val="100000"/>
              </a:lnSpc>
              <a:spcBef>
                <a:spcPts val="1000"/>
              </a:spcBef>
              <a:spcAft>
                <a:spcPts val="0"/>
              </a:spcAft>
              <a:buSzPts val="1656"/>
              <a:buFont typeface="Arial"/>
              <a:buChar char="◼"/>
            </a:pPr>
            <a:r>
              <a:rPr lang="en-US" dirty="0">
                <a:latin typeface="Arial"/>
                <a:ea typeface="Arial"/>
                <a:cs typeface="Arial"/>
                <a:sym typeface="Arial"/>
              </a:rPr>
              <a:t>Current year status</a:t>
            </a:r>
            <a:endParaRPr dirty="0">
              <a:latin typeface="Arial"/>
              <a:ea typeface="Arial"/>
              <a:cs typeface="Arial"/>
              <a:sym typeface="Arial"/>
            </a:endParaRPr>
          </a:p>
          <a:p>
            <a:pPr marL="457200" lvl="0" indent="-333756" algn="l" rtl="0">
              <a:lnSpc>
                <a:spcPct val="100000"/>
              </a:lnSpc>
              <a:spcBef>
                <a:spcPts val="1000"/>
              </a:spcBef>
              <a:spcAft>
                <a:spcPts val="1000"/>
              </a:spcAft>
              <a:buSzPts val="1656"/>
              <a:buFont typeface="Arial"/>
              <a:buChar char="◼"/>
            </a:pPr>
            <a:r>
              <a:rPr lang="en-US" dirty="0">
                <a:latin typeface="Arial"/>
                <a:ea typeface="Arial"/>
                <a:cs typeface="Arial"/>
                <a:sym typeface="Arial"/>
              </a:rPr>
              <a:t>BRIEF summary of changes to the current assessment data/model</a:t>
            </a:r>
            <a:endParaRPr dirty="0">
              <a:latin typeface="Arial"/>
              <a:ea typeface="Arial"/>
              <a:cs typeface="Arial"/>
              <a:sym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sp>
        <p:nvSpPr>
          <p:cNvPr id="3" name="TextBox 2"/>
          <p:cNvSpPr txBox="1"/>
          <p:nvPr/>
        </p:nvSpPr>
        <p:spPr>
          <a:xfrm>
            <a:off x="433325" y="2075935"/>
            <a:ext cx="4583518" cy="3754874"/>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COG shifted to the southeast since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Overall extent has increased, while decreasing in the NBS since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257" y="1892856"/>
            <a:ext cx="7097983" cy="2174001"/>
          </a:xfrm>
          <a:prstGeom prst="rect">
            <a:avLst/>
          </a:prstGeom>
        </p:spPr>
      </p:pic>
      <p:pic>
        <p:nvPicPr>
          <p:cNvPr id="8" name="Picture 7"/>
          <p:cNvPicPr/>
          <p:nvPr/>
        </p:nvPicPr>
        <p:blipFill rotWithShape="1">
          <a:blip r:embed="rId5">
            <a:extLst>
              <a:ext uri="{28A0092B-C50C-407E-A947-70E740481C1C}">
                <a14:useLocalDpi xmlns:a14="http://schemas.microsoft.com/office/drawing/2010/main" val="0"/>
              </a:ext>
            </a:extLst>
          </a:blip>
          <a:srcRect t="3005"/>
          <a:stretch/>
        </p:blipFill>
        <p:spPr bwMode="auto">
          <a:xfrm>
            <a:off x="6923110" y="4151301"/>
            <a:ext cx="2962275" cy="2873375"/>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5456183" y="1808412"/>
            <a:ext cx="1279517" cy="307777"/>
          </a:xfrm>
          <a:prstGeom prst="rect">
            <a:avLst/>
          </a:prstGeom>
          <a:noFill/>
        </p:spPr>
        <p:txBody>
          <a:bodyPr wrap="none" rtlCol="0">
            <a:spAutoFit/>
          </a:bodyPr>
          <a:lstStyle/>
          <a:p>
            <a:r>
              <a:rPr lang="en-US" dirty="0" smtClean="0"/>
              <a:t>Eastings (km)</a:t>
            </a:r>
            <a:endParaRPr lang="en-US" dirty="0"/>
          </a:p>
        </p:txBody>
      </p:sp>
      <p:sp>
        <p:nvSpPr>
          <p:cNvPr id="11" name="TextBox 10"/>
          <p:cNvSpPr txBox="1"/>
          <p:nvPr/>
        </p:nvSpPr>
        <p:spPr>
          <a:xfrm>
            <a:off x="8704711" y="1808412"/>
            <a:ext cx="1358064" cy="307777"/>
          </a:xfrm>
          <a:prstGeom prst="rect">
            <a:avLst/>
          </a:prstGeom>
          <a:noFill/>
        </p:spPr>
        <p:txBody>
          <a:bodyPr wrap="none" rtlCol="0">
            <a:spAutoFit/>
          </a:bodyPr>
          <a:lstStyle/>
          <a:p>
            <a:r>
              <a:rPr lang="en-US" dirty="0" smtClean="0"/>
              <a:t>Northings (km)</a:t>
            </a:r>
            <a:endParaRPr lang="en-US"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72517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82" name="Google Shape;182;p2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183" name="Google Shape;183;p2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Survey Size Composition </a:t>
            </a:r>
            <a:r>
              <a:rPr lang="en-US" sz="3600" dirty="0" smtClean="0"/>
              <a:t>– </a:t>
            </a:r>
            <a:br>
              <a:rPr lang="en-US" sz="3600" dirty="0" smtClean="0"/>
            </a:br>
            <a:r>
              <a:rPr lang="en-US" sz="3600" dirty="0" smtClean="0"/>
              <a:t>EBS </a:t>
            </a:r>
            <a:r>
              <a:rPr lang="en-US" sz="3600" dirty="0"/>
              <a:t>Shelf Bottom Trawl</a:t>
            </a:r>
            <a:endParaRPr dirty="0"/>
          </a:p>
        </p:txBody>
      </p:sp>
      <p:pic>
        <p:nvPicPr>
          <p:cNvPr id="7" name="Picture 6" descr="C:\WORKING_FOLDER\EBS_PCOD\2022_ASSESSMENT\NOVEMBER_MODELS\FIGURES\R4SS_FIGURES\MODEL22.4\plots\comp_lendat_flt2mkt0_page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903186"/>
            <a:ext cx="4572000" cy="4572000"/>
          </a:xfrm>
          <a:prstGeom prst="rect">
            <a:avLst/>
          </a:prstGeom>
          <a:noFill/>
          <a:ln>
            <a:noFill/>
          </a:ln>
        </p:spPr>
      </p:pic>
      <p:pic>
        <p:nvPicPr>
          <p:cNvPr id="8" name="Picture 7" descr="C:\WORKING_FOLDER\EBS_PCOD\2022_ASSESSMENT\NOVEMBER_MODELS\FIGURES\R4SS_FIGURES\MODEL22.4\plots\comp_lendat_flt2mkt0_page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903186"/>
            <a:ext cx="4576581" cy="4572000"/>
          </a:xfrm>
          <a:prstGeom prst="rect">
            <a:avLst/>
          </a:prstGeom>
          <a:noFill/>
          <a:ln>
            <a:noFill/>
          </a:ln>
        </p:spPr>
      </p:pic>
      <p:pic>
        <p:nvPicPr>
          <p:cNvPr id="9" name="Picture 8" descr="WARNING: this figure is based on multinomial likelihood and has not been updated to account for Dirichlet-Multinomial likelihood and the sample size adjustment associated with the estimated log(&lt;i&gt;Θ&lt;/i&gt;) parameter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55634" y="1916992"/>
            <a:ext cx="3102991" cy="3100215"/>
          </a:xfrm>
          <a:prstGeom prst="rect">
            <a:avLst/>
          </a:prstGeom>
          <a:noFill/>
          <a:ln>
            <a:noFill/>
          </a:ln>
        </p:spPr>
      </p:pic>
      <p:sp>
        <p:nvSpPr>
          <p:cNvPr id="2" name="TextBox 1"/>
          <p:cNvSpPr txBox="1"/>
          <p:nvPr/>
        </p:nvSpPr>
        <p:spPr>
          <a:xfrm>
            <a:off x="7358939" y="5133899"/>
            <a:ext cx="383725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Small fish 2018-2020 year classes evident</a:t>
            </a:r>
            <a:endParaRPr lang="en-US" sz="2400"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0"/>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73" name="Google Shape;173;p20"/>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174" name="Google Shape;174;p20"/>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Survey Age Composition </a:t>
            </a:r>
            <a:r>
              <a:rPr lang="en-US" sz="3600" dirty="0" smtClean="0"/>
              <a:t>– </a:t>
            </a:r>
            <a:br>
              <a:rPr lang="en-US" sz="3600" dirty="0" smtClean="0"/>
            </a:br>
            <a:r>
              <a:rPr lang="en-US" sz="3600" dirty="0" smtClean="0"/>
              <a:t>EBS </a:t>
            </a:r>
            <a:r>
              <a:rPr lang="en-US" sz="3600" dirty="0"/>
              <a:t>Shelf Bottom Trawl</a:t>
            </a:r>
            <a:endParaRPr dirty="0"/>
          </a:p>
        </p:txBody>
      </p:sp>
      <p:pic>
        <p:nvPicPr>
          <p:cNvPr id="7" name="Picture 6" descr="C:\WORKING_FOLDER\EBS_PCOD\2022_ASSESSMENT\NOVEMBER_MODELS\FIGURES\R4SS_FIGURES\MODEL22.4\plots\comp_agedat_flt2mkt0_page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892856"/>
            <a:ext cx="4572000" cy="4572000"/>
          </a:xfrm>
          <a:prstGeom prst="rect">
            <a:avLst/>
          </a:prstGeom>
          <a:noFill/>
          <a:ln>
            <a:noFill/>
          </a:ln>
        </p:spPr>
      </p:pic>
      <p:pic>
        <p:nvPicPr>
          <p:cNvPr id="8" name="Picture 7" descr="C:\WORKING_FOLDER\EBS_PCOD\2022_ASSESSMENT\NOVEMBER_MODELS\FIGURES\R4SS_FIGURES\MODEL22.4\plots\comp_agedat_flt2mkt0_page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88418" y="1892856"/>
            <a:ext cx="4572000" cy="4572000"/>
          </a:xfrm>
          <a:prstGeom prst="rect">
            <a:avLst/>
          </a:prstGeom>
          <a:noFill/>
          <a:ln>
            <a:noFill/>
          </a:ln>
        </p:spPr>
      </p:pic>
      <p:pic>
        <p:nvPicPr>
          <p:cNvPr id="9" name="Picture 8" descr="https://afsc-assessments.github.io/EBS_PCOD/2022_ASSESSMENT/NOVEMBER_MODELS/FIGURES/R4SS_FIGURES/MODEL22.4/plots/comp_agedat_data_weighting_TA1.8_Survey.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25334" y="1968094"/>
            <a:ext cx="2833291" cy="2819663"/>
          </a:xfrm>
          <a:prstGeom prst="rect">
            <a:avLst/>
          </a:prstGeom>
          <a:noFill/>
          <a:ln>
            <a:noFill/>
          </a:ln>
        </p:spPr>
      </p:pic>
      <p:sp>
        <p:nvSpPr>
          <p:cNvPr id="2" name="TextBox 1"/>
          <p:cNvSpPr txBox="1"/>
          <p:nvPr/>
        </p:nvSpPr>
        <p:spPr>
          <a:xfrm>
            <a:off x="4982967" y="4880313"/>
            <a:ext cx="6508513"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smtClean="0"/>
              <a:t>2018 year class dominant in 2019 and 2021</a:t>
            </a:r>
          </a:p>
          <a:p>
            <a:pPr marL="342900" indent="-342900">
              <a:buFont typeface="Arial" panose="020B0604020202020204" pitchFamily="34" charset="0"/>
              <a:buChar char="•"/>
            </a:pPr>
            <a:r>
              <a:rPr lang="en-US" sz="2400" dirty="0" smtClean="0"/>
              <a:t>2019 year class evident in 2021</a:t>
            </a:r>
          </a:p>
          <a:p>
            <a:pPr marL="342900" indent="-342900">
              <a:buFont typeface="Arial" panose="020B0604020202020204" pitchFamily="34" charset="0"/>
              <a:buChar char="•"/>
            </a:pPr>
            <a:r>
              <a:rPr lang="en-US" sz="2400" dirty="0" smtClean="0"/>
              <a:t>Few older fish</a:t>
            </a:r>
            <a:endParaRPr lang="en-US" sz="2400"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12" name="Google Shape;212;p2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13" name="Google Shape;213;p2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AFSC Longline Survey – </a:t>
            </a:r>
            <a:br>
              <a:rPr lang="en-US" sz="3600" dirty="0" smtClean="0"/>
            </a:br>
            <a:r>
              <a:rPr lang="en-US" sz="3600" dirty="0" smtClean="0"/>
              <a:t>Relative population numbers</a:t>
            </a:r>
            <a:endParaRPr dirty="0"/>
          </a:p>
        </p:txBody>
      </p:sp>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7057768" y="1476375"/>
            <a:ext cx="3305432" cy="2562472"/>
          </a:xfrm>
          <a:prstGeom prst="rect">
            <a:avLst/>
          </a:prstGeom>
          <a:noFill/>
          <a:ln>
            <a:noFill/>
          </a:ln>
        </p:spPr>
      </p:pic>
      <p:sp>
        <p:nvSpPr>
          <p:cNvPr id="3" name="TextBox 2"/>
          <p:cNvSpPr txBox="1"/>
          <p:nvPr/>
        </p:nvSpPr>
        <p:spPr>
          <a:xfrm>
            <a:off x="7705958" y="4139795"/>
            <a:ext cx="4486042"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Limited extent</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2021 increase from 2019 record low</a:t>
            </a:r>
            <a:endParaRPr lang="en-US" sz="28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2" name="TextBox 1"/>
          <p:cNvSpPr txBox="1"/>
          <p:nvPr/>
        </p:nvSpPr>
        <p:spPr>
          <a:xfrm>
            <a:off x="433325" y="1892856"/>
            <a:ext cx="3020379" cy="461665"/>
          </a:xfrm>
          <a:prstGeom prst="rect">
            <a:avLst/>
          </a:prstGeom>
          <a:noFill/>
        </p:spPr>
        <p:txBody>
          <a:bodyPr wrap="none" rtlCol="0">
            <a:spAutoFit/>
          </a:bodyPr>
          <a:lstStyle/>
          <a:p>
            <a:r>
              <a:rPr lang="en-US" sz="2400" b="1" dirty="0" smtClean="0">
                <a:solidFill>
                  <a:srgbClr val="FF0000"/>
                </a:solidFill>
              </a:rPr>
              <a:t>Not used in models</a:t>
            </a:r>
            <a:endParaRPr lang="en-US" sz="2400" b="1" dirty="0">
              <a:solidFill>
                <a:srgbClr val="FF0000"/>
              </a:solidFill>
            </a:endParaRPr>
          </a:p>
        </p:txBody>
      </p:sp>
      <p:pic>
        <p:nvPicPr>
          <p:cNvPr id="11" name="Picture 10"/>
          <p:cNvPicPr/>
          <p:nvPr/>
        </p:nvPicPr>
        <p:blipFill>
          <a:blip r:embed="rId6"/>
          <a:stretch>
            <a:fillRect/>
          </a:stretch>
        </p:blipFill>
        <p:spPr>
          <a:xfrm>
            <a:off x="0" y="2831394"/>
            <a:ext cx="7534158" cy="35984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12" name="Google Shape;212;p2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13" name="Google Shape;213;p2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Stock Assessment Models</a:t>
            </a:r>
            <a:endParaRPr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4" name="Picture 3"/>
          <p:cNvPicPr>
            <a:picLocks noChangeAspect="1"/>
          </p:cNvPicPr>
          <p:nvPr/>
        </p:nvPicPr>
        <p:blipFill>
          <a:blip r:embed="rId5"/>
          <a:stretch>
            <a:fillRect/>
          </a:stretch>
        </p:blipFill>
        <p:spPr>
          <a:xfrm>
            <a:off x="3183721" y="1863744"/>
            <a:ext cx="8958399" cy="4479200"/>
          </a:xfrm>
          <a:prstGeom prst="rect">
            <a:avLst/>
          </a:prstGeom>
        </p:spPr>
      </p:pic>
      <p:sp>
        <p:nvSpPr>
          <p:cNvPr id="5" name="TextBox 4"/>
          <p:cNvSpPr txBox="1"/>
          <p:nvPr/>
        </p:nvSpPr>
        <p:spPr>
          <a:xfrm>
            <a:off x="433325" y="2255520"/>
            <a:ext cx="2750396"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Diverse set of models over the past 22 years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Current base model is an ensemble of 4 models</a:t>
            </a:r>
            <a:endParaRPr lang="en-US" sz="2400" dirty="0"/>
          </a:p>
        </p:txBody>
      </p:sp>
    </p:spTree>
    <p:extLst>
      <p:ext uri="{BB962C8B-B14F-4D97-AF65-F5344CB8AC3E}">
        <p14:creationId xmlns:p14="http://schemas.microsoft.com/office/powerpoint/2010/main" val="20678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configurations</a:t>
            </a:r>
            <a:endParaRPr dirty="0"/>
          </a:p>
        </p:txBody>
      </p:sp>
      <p:graphicFrame>
        <p:nvGraphicFramePr>
          <p:cNvPr id="6" name="Table 5"/>
          <p:cNvGraphicFramePr>
            <a:graphicFrameLocks noGrp="1"/>
          </p:cNvGraphicFramePr>
          <p:nvPr>
            <p:extLst>
              <p:ext uri="{D42A27DB-BD31-4B8C-83A1-F6EECF244321}">
                <p14:modId xmlns:p14="http://schemas.microsoft.com/office/powerpoint/2010/main" val="1703233173"/>
              </p:ext>
            </p:extLst>
          </p:nvPr>
        </p:nvGraphicFramePr>
        <p:xfrm>
          <a:off x="433326" y="2088968"/>
          <a:ext cx="11325299" cy="2071399"/>
        </p:xfrm>
        <a:graphic>
          <a:graphicData uri="http://schemas.openxmlformats.org/drawingml/2006/table">
            <a:tbl>
              <a:tblPr firstRow="1" firstCol="1" bandRow="1">
                <a:tableStyleId>{5C22544A-7EE6-4342-B048-85BDC9FD1C3A}</a:tableStyleId>
              </a:tblPr>
              <a:tblGrid>
                <a:gridCol w="5950520">
                  <a:extLst>
                    <a:ext uri="{9D8B030D-6E8A-4147-A177-3AD203B41FA5}">
                      <a16:colId xmlns:a16="http://schemas.microsoft.com/office/drawing/2014/main" val="690471310"/>
                    </a:ext>
                  </a:extLst>
                </a:gridCol>
                <a:gridCol w="1388554">
                  <a:extLst>
                    <a:ext uri="{9D8B030D-6E8A-4147-A177-3AD203B41FA5}">
                      <a16:colId xmlns:a16="http://schemas.microsoft.com/office/drawing/2014/main" val="1401252028"/>
                    </a:ext>
                  </a:extLst>
                </a:gridCol>
                <a:gridCol w="1502229">
                  <a:extLst>
                    <a:ext uri="{9D8B030D-6E8A-4147-A177-3AD203B41FA5}">
                      <a16:colId xmlns:a16="http://schemas.microsoft.com/office/drawing/2014/main" val="3829698446"/>
                    </a:ext>
                  </a:extLst>
                </a:gridCol>
                <a:gridCol w="1418726">
                  <a:extLst>
                    <a:ext uri="{9D8B030D-6E8A-4147-A177-3AD203B41FA5}">
                      <a16:colId xmlns:a16="http://schemas.microsoft.com/office/drawing/2014/main" val="884652232"/>
                    </a:ext>
                  </a:extLst>
                </a:gridCol>
                <a:gridCol w="1065270">
                  <a:extLst>
                    <a:ext uri="{9D8B030D-6E8A-4147-A177-3AD203B41FA5}">
                      <a16:colId xmlns:a16="http://schemas.microsoft.com/office/drawing/2014/main" val="1284580381"/>
                    </a:ext>
                  </a:extLst>
                </a:gridCol>
              </a:tblGrid>
              <a:tr h="445226">
                <a:tc>
                  <a:txBody>
                    <a:bodyPr/>
                    <a:lstStyle/>
                    <a:p>
                      <a:pPr marL="0" marR="0">
                        <a:spcBef>
                          <a:spcPts val="0"/>
                        </a:spcBef>
                        <a:spcAft>
                          <a:spcPts val="0"/>
                        </a:spcAft>
                      </a:pPr>
                      <a:r>
                        <a:rPr lang="en-US" sz="2400" dirty="0">
                          <a:effectLst/>
                        </a:rPr>
                        <a:t>Thompson Series models      </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19.12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19.12A</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21.1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21.2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17028435"/>
                  </a:ext>
                </a:extLst>
              </a:tr>
              <a:tr h="422740">
                <a:tc>
                  <a:txBody>
                    <a:bodyPr/>
                    <a:lstStyle/>
                    <a:p>
                      <a:pPr marL="0" marR="0">
                        <a:spcBef>
                          <a:spcPts val="0"/>
                        </a:spcBef>
                        <a:spcAft>
                          <a:spcPts val="0"/>
                        </a:spcAft>
                      </a:pPr>
                      <a:r>
                        <a:rPr lang="en-US" sz="2400" dirty="0">
                          <a:effectLst/>
                        </a:rPr>
                        <a:t>New Series models</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b="1" dirty="0">
                          <a:solidFill>
                            <a:schemeClr val="bg1"/>
                          </a:solidFill>
                          <a:effectLst/>
                          <a:latin typeface="+mj-lt"/>
                        </a:rPr>
                        <a:t>M 22.1</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22.2</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22.3</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22.4</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extLst>
                  <a:ext uri="{0D108BD9-81ED-4DB2-BD59-A6C34878D82A}">
                    <a16:rowId xmlns:a16="http://schemas.microsoft.com/office/drawing/2014/main" val="2437438270"/>
                  </a:ext>
                </a:extLst>
              </a:tr>
              <a:tr h="422740">
                <a:tc>
                  <a:txBody>
                    <a:bodyPr/>
                    <a:lstStyle/>
                    <a:p>
                      <a:pPr marL="0" marR="0">
                        <a:spcBef>
                          <a:spcPts val="0"/>
                        </a:spcBef>
                        <a:spcAft>
                          <a:spcPts val="0"/>
                        </a:spcAft>
                      </a:pPr>
                      <a:r>
                        <a:rPr lang="en-US" sz="2000" dirty="0">
                          <a:effectLst/>
                        </a:rPr>
                        <a:t>Feature 1: Allow catchability to vary?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b="1" dirty="0" smtClean="0">
                          <a:solidFill>
                            <a:srgbClr val="FF0000"/>
                          </a:solidFill>
                          <a:effectLst/>
                          <a:latin typeface="+mj-lt"/>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Times New Roman" panose="02020603050405020304" pitchFamily="18" charset="0"/>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585265763"/>
                  </a:ext>
                </a:extLst>
              </a:tr>
              <a:tr h="357953">
                <a:tc>
                  <a:txBody>
                    <a:bodyPr/>
                    <a:lstStyle/>
                    <a:p>
                      <a:pPr marL="0" marR="0">
                        <a:spcBef>
                          <a:spcPts val="0"/>
                        </a:spcBef>
                        <a:spcAft>
                          <a:spcPts val="0"/>
                        </a:spcAft>
                      </a:pPr>
                      <a:r>
                        <a:rPr lang="en-US" sz="2000">
                          <a:effectLst/>
                        </a:rPr>
                        <a:t>Feature 2:  Allow domed survey selectivity?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b="1" dirty="0" smtClean="0">
                          <a:solidFill>
                            <a:srgbClr val="FF0000"/>
                          </a:solidFill>
                          <a:effectLst/>
                          <a:latin typeface="+mj-lt"/>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378127184"/>
                  </a:ext>
                </a:extLst>
              </a:tr>
              <a:tr h="422740">
                <a:tc>
                  <a:txBody>
                    <a:bodyPr/>
                    <a:lstStyle/>
                    <a:p>
                      <a:pPr marL="0" marR="0">
                        <a:spcBef>
                          <a:spcPts val="0"/>
                        </a:spcBef>
                        <a:spcAft>
                          <a:spcPts val="0"/>
                        </a:spcAft>
                      </a:pPr>
                      <a:r>
                        <a:rPr lang="en-US" sz="2000">
                          <a:effectLst/>
                        </a:rPr>
                        <a:t>Feature 3: Use fishery CPUE? </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b="1" dirty="0" smtClean="0">
                          <a:solidFill>
                            <a:srgbClr val="FF0000"/>
                          </a:solidFill>
                          <a:effectLst/>
                          <a:latin typeface="+mj-lt"/>
                          <a:ea typeface="+mn-ea"/>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2646306031"/>
                  </a:ext>
                </a:extLst>
              </a:tr>
            </a:tbl>
          </a:graphicData>
        </a:graphic>
      </p:graphicFrame>
      <p:sp>
        <p:nvSpPr>
          <p:cNvPr id="7" name="TextBox 6"/>
          <p:cNvSpPr txBox="1"/>
          <p:nvPr/>
        </p:nvSpPr>
        <p:spPr>
          <a:xfrm>
            <a:off x="581193" y="4570461"/>
            <a:ext cx="9977108" cy="1938992"/>
          </a:xfrm>
          <a:prstGeom prst="rect">
            <a:avLst/>
          </a:prstGeom>
          <a:noFill/>
        </p:spPr>
        <p:txBody>
          <a:bodyPr wrap="square" rtlCol="0">
            <a:spAutoFit/>
          </a:bodyPr>
          <a:lstStyle/>
          <a:p>
            <a:pPr marL="457200" indent="-404813"/>
            <a:r>
              <a:rPr lang="en-US" sz="2400" dirty="0" smtClean="0"/>
              <a:t>New Series models  - Same as Thompson Series models except</a:t>
            </a:r>
          </a:p>
          <a:p>
            <a:pPr marL="457200" lvl="8" indent="-404813">
              <a:buFont typeface="Arial" panose="020B0604020202020204" pitchFamily="34" charset="0"/>
              <a:buChar char="•"/>
            </a:pPr>
            <a:r>
              <a:rPr lang="en-US" sz="2400" dirty="0" smtClean="0"/>
              <a:t>Seasonally corrected annual weight-at-length adjustments removed</a:t>
            </a:r>
          </a:p>
          <a:p>
            <a:pPr marL="457200" lvl="1" indent="-404813">
              <a:buFont typeface="Arial" panose="020B0604020202020204" pitchFamily="34" charset="0"/>
              <a:buChar char="•"/>
              <a:tabLst>
                <a:tab pos="1084263" algn="l"/>
              </a:tabLst>
            </a:pPr>
            <a:r>
              <a:rPr lang="en-US" sz="2400" dirty="0" smtClean="0"/>
              <a:t>Post-2007 aging bias block removed</a:t>
            </a:r>
          </a:p>
          <a:p>
            <a:pPr marL="457200" lvl="1" indent="-404813">
              <a:buFont typeface="Arial" panose="020B0604020202020204" pitchFamily="34" charset="0"/>
              <a:buChar char="•"/>
              <a:tabLst>
                <a:tab pos="1084263" algn="l"/>
              </a:tabLst>
            </a:pPr>
            <a:r>
              <a:rPr lang="en-US" sz="2400" dirty="0" smtClean="0"/>
              <a:t>Although minor model changes, substantial changes in data processing resulting in model name changes for this year.</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weighting (same as last year)</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604709842"/>
              </p:ext>
            </p:extLst>
          </p:nvPr>
        </p:nvGraphicFramePr>
        <p:xfrm>
          <a:off x="307491" y="1933748"/>
          <a:ext cx="11608394" cy="4868197"/>
        </p:xfrm>
        <a:graphic>
          <a:graphicData uri="http://schemas.openxmlformats.org/drawingml/2006/table">
            <a:tbl>
              <a:tblPr firstRow="1" firstCol="1" bandRow="1"/>
              <a:tblGrid>
                <a:gridCol w="3906671">
                  <a:extLst>
                    <a:ext uri="{9D8B030D-6E8A-4147-A177-3AD203B41FA5}">
                      <a16:colId xmlns:a16="http://schemas.microsoft.com/office/drawing/2014/main" val="1870808703"/>
                    </a:ext>
                  </a:extLst>
                </a:gridCol>
                <a:gridCol w="1227811">
                  <a:extLst>
                    <a:ext uri="{9D8B030D-6E8A-4147-A177-3AD203B41FA5}">
                      <a16:colId xmlns:a16="http://schemas.microsoft.com/office/drawing/2014/main" val="2342267326"/>
                    </a:ext>
                  </a:extLst>
                </a:gridCol>
                <a:gridCol w="1618478">
                  <a:extLst>
                    <a:ext uri="{9D8B030D-6E8A-4147-A177-3AD203B41FA5}">
                      <a16:colId xmlns:a16="http://schemas.microsoft.com/office/drawing/2014/main" val="1932504010"/>
                    </a:ext>
                  </a:extLst>
                </a:gridCol>
                <a:gridCol w="1618478">
                  <a:extLst>
                    <a:ext uri="{9D8B030D-6E8A-4147-A177-3AD203B41FA5}">
                      <a16:colId xmlns:a16="http://schemas.microsoft.com/office/drawing/2014/main" val="334191402"/>
                    </a:ext>
                  </a:extLst>
                </a:gridCol>
                <a:gridCol w="1618478">
                  <a:extLst>
                    <a:ext uri="{9D8B030D-6E8A-4147-A177-3AD203B41FA5}">
                      <a16:colId xmlns:a16="http://schemas.microsoft.com/office/drawing/2014/main" val="3199827776"/>
                    </a:ext>
                  </a:extLst>
                </a:gridCol>
                <a:gridCol w="1618478">
                  <a:extLst>
                    <a:ext uri="{9D8B030D-6E8A-4147-A177-3AD203B41FA5}">
                      <a16:colId xmlns:a16="http://schemas.microsoft.com/office/drawing/2014/main" val="1494593729"/>
                    </a:ext>
                  </a:extLst>
                </a:gridCol>
              </a:tblGrid>
              <a:tr h="583839">
                <a:tc>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Feature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21.1</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22.4</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9864197"/>
                  </a:ext>
                </a:extLst>
              </a:tr>
              <a:tr h="331727">
                <a:tc gridSpan="2">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Feature 1: Allow catchability to vary?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yes</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72007752"/>
                  </a:ext>
                </a:extLst>
              </a:tr>
              <a:tr h="331727">
                <a:tc gridSpan="2">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Feature 2:  Allow domed survey selectivity?</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yes</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1067105377"/>
                  </a:ext>
                </a:extLst>
              </a:tr>
              <a:tr h="331727">
                <a:tc gridSpan="2">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Feature 3: Use fishery CPUE?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yes</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74341773"/>
                  </a:ext>
                </a:extLst>
              </a:tr>
              <a:tr h="583839">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Criterion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err="1">
                          <a:solidFill>
                            <a:srgbClr val="000000"/>
                          </a:solidFill>
                          <a:effectLst/>
                          <a:latin typeface="Times New Roman" panose="02020603050405020304" pitchFamily="18" charset="0"/>
                          <a:ea typeface="Times New Roman" panose="02020603050405020304" pitchFamily="18" charset="0"/>
                        </a:rPr>
                        <a:t>Emph</a:t>
                      </a:r>
                      <a:r>
                        <a:rPr lang="en-US" sz="2000" dirty="0">
                          <a:solidFill>
                            <a:srgbClr val="000000"/>
                          </a:solidFill>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21.1</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M 21.2</a:t>
                      </a:r>
                      <a:endParaRPr lang="en-US" sz="20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M 22.4</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864283"/>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General plausibility of the model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0.6667</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10256450"/>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Acceptable retrospective bias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1.3333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3963682984"/>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Uses properly vetted data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238993206"/>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Acceptable residual patterns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1772142349"/>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Comparable complexity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3634746381"/>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Fits consistent with variances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83300388"/>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Average emphasis: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endParaRPr lang="en-US" sz="2000">
                        <a:effectLst/>
                        <a:latin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1.6875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1.875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1.375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3798842475"/>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Model weight: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0.2842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0.3158</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0.2316</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0.1684</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898070674"/>
                  </a:ext>
                </a:extLst>
              </a:tr>
            </a:tbl>
          </a:graphicData>
        </a:graphic>
      </p:graphicFrame>
      <p:sp>
        <p:nvSpPr>
          <p:cNvPr id="3" name="Rectangle 1"/>
          <p:cNvSpPr>
            <a:spLocks noChangeArrowheads="1"/>
          </p:cNvSpPr>
          <p:nvPr/>
        </p:nvSpPr>
        <p:spPr bwMode="auto">
          <a:xfrm>
            <a:off x="411807" y="2585606"/>
            <a:ext cx="17543234" cy="79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69137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Fits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8" name="Picture 7" descr="C:\Users\steve.barbeaux\Downloads\qrcode_afsc-assessments.github.io (14).png">
            <a:hlinkClick r:id="rId5"/>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78705" y="1914883"/>
            <a:ext cx="3467735" cy="3467735"/>
          </a:xfrm>
          <a:prstGeom prst="rect">
            <a:avLst/>
          </a:prstGeom>
          <a:noFill/>
          <a:ln>
            <a:noFill/>
          </a:ln>
        </p:spPr>
      </p:pic>
      <p:sp>
        <p:nvSpPr>
          <p:cNvPr id="2" name="TextBox 1"/>
          <p:cNvSpPr txBox="1"/>
          <p:nvPr/>
        </p:nvSpPr>
        <p:spPr>
          <a:xfrm>
            <a:off x="0" y="6332729"/>
            <a:ext cx="11283858" cy="400110"/>
          </a:xfrm>
          <a:prstGeom prst="rect">
            <a:avLst/>
          </a:prstGeom>
          <a:noFill/>
        </p:spPr>
        <p:txBody>
          <a:bodyPr wrap="none" rtlCol="0">
            <a:spAutoFit/>
          </a:bodyPr>
          <a:lstStyle/>
          <a:p>
            <a:r>
              <a:rPr lang="en-US" sz="2000" b="1" dirty="0">
                <a:solidFill>
                  <a:schemeClr val="accent3">
                    <a:lumMod val="75000"/>
                  </a:schemeClr>
                </a:solidFill>
                <a:hlinkClick r:id="rId5"/>
              </a:rPr>
              <a:t>https://afsc-assessments.github.io/EBS_PCOD/2022_ASSESSMENT/NOVEMBER_MODELS</a:t>
            </a:r>
            <a:r>
              <a:rPr lang="en-US" sz="2000" dirty="0">
                <a:hlinkClick r:id="rId5"/>
              </a:rPr>
              <a:t>/</a:t>
            </a:r>
            <a:endParaRPr lang="en-US" sz="2000" dirty="0"/>
          </a:p>
        </p:txBody>
      </p:sp>
      <p:sp>
        <p:nvSpPr>
          <p:cNvPr id="3" name="TextBox 2"/>
          <p:cNvSpPr txBox="1"/>
          <p:nvPr/>
        </p:nvSpPr>
        <p:spPr>
          <a:xfrm>
            <a:off x="474767" y="1930541"/>
            <a:ext cx="623824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Exploration of individual models and their fits can be found at the link provided</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Model fits and results were nearly identical between the Thompson and New Series models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Largest  difference was the fit to the age composition data with a degraded fit due to the removal of the post-2007 aging bias</a:t>
            </a:r>
            <a:endParaRPr lang="en-US" sz="2400" dirty="0"/>
          </a:p>
        </p:txBody>
      </p:sp>
    </p:spTree>
    <p:extLst>
      <p:ext uri="{BB962C8B-B14F-4D97-AF65-F5344CB8AC3E}">
        <p14:creationId xmlns:p14="http://schemas.microsoft.com/office/powerpoint/2010/main" val="321210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Objective function</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6" name="Picture 5"/>
          <p:cNvPicPr>
            <a:picLocks noChangeAspect="1"/>
          </p:cNvPicPr>
          <p:nvPr/>
        </p:nvPicPr>
        <p:blipFill>
          <a:blip r:embed="rId5"/>
          <a:stretch>
            <a:fillRect/>
          </a:stretch>
        </p:blipFill>
        <p:spPr>
          <a:xfrm>
            <a:off x="4836159" y="1863913"/>
            <a:ext cx="7355841" cy="4994087"/>
          </a:xfrm>
          <a:prstGeom prst="rect">
            <a:avLst/>
          </a:prstGeom>
        </p:spPr>
      </p:pic>
      <p:sp>
        <p:nvSpPr>
          <p:cNvPr id="7" name="TextBox 6"/>
          <p:cNvSpPr txBox="1"/>
          <p:nvPr/>
        </p:nvSpPr>
        <p:spPr>
          <a:xfrm>
            <a:off x="433325" y="2228671"/>
            <a:ext cx="4402834" cy="3785652"/>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Can not compare across models in a series, but can look at between models across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Largest difference between series is the fit to the age composition</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78576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Parameters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3" name="Picture 2"/>
          <p:cNvPicPr>
            <a:picLocks noChangeAspect="1"/>
          </p:cNvPicPr>
          <p:nvPr/>
        </p:nvPicPr>
        <p:blipFill>
          <a:blip r:embed="rId5"/>
          <a:stretch>
            <a:fillRect/>
          </a:stretch>
        </p:blipFill>
        <p:spPr>
          <a:xfrm>
            <a:off x="3947953" y="1810512"/>
            <a:ext cx="8244047" cy="5047488"/>
          </a:xfrm>
          <a:prstGeom prst="rect">
            <a:avLst/>
          </a:prstGeom>
        </p:spPr>
      </p:pic>
      <p:sp>
        <p:nvSpPr>
          <p:cNvPr id="8" name="TextBox 7"/>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Similar values between the ensembles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Higher variability in parameters from the individual  Thompson Series models</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51222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a:t>Given that an ensemble model structure has been endorsed by the SSC in 2021, representing a fairly large change in the assessment process, if the new authors choose to propose an ensemble in the future it may be prudent to minimize changes to the suite of models comprising the ensemble so that the potential benefits of a stable ensemble can be realized</a:t>
            </a:r>
            <a:r>
              <a:rPr lang="en-US" sz="2000" dirty="0" smtClean="0"/>
              <a:t>.</a:t>
            </a:r>
          </a:p>
          <a:p>
            <a:endParaRPr lang="en-US" sz="2000" dirty="0"/>
          </a:p>
          <a:p>
            <a:pPr lvl="1"/>
            <a:r>
              <a:rPr lang="en-US" b="1" dirty="0"/>
              <a:t>The authors presented a series of minor changes to the model this year. The Plan Team and SSC endorsed removing of the weight-at-length </a:t>
            </a:r>
            <a:r>
              <a:rPr lang="en-US" b="1" dirty="0" smtClean="0"/>
              <a:t>adjustments </a:t>
            </a:r>
            <a:r>
              <a:rPr lang="en-US" b="1" dirty="0"/>
              <a:t>and the aging bias for </a:t>
            </a:r>
            <a:r>
              <a:rPr lang="en-US" b="1" dirty="0" smtClean="0"/>
              <a:t>post-2007. </a:t>
            </a:r>
            <a:r>
              <a:rPr lang="en-US" b="1" dirty="0"/>
              <a:t>These model changes resulted in very minimal changes to the resulting model and are described in the document below.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Parameters (Catchability for Model 19.12 and 22.1)</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pic>
        <p:nvPicPr>
          <p:cNvPr id="7" name="Picture 6"/>
          <p:cNvPicPr>
            <a:picLocks noChangeAspect="1"/>
          </p:cNvPicPr>
          <p:nvPr/>
        </p:nvPicPr>
        <p:blipFill>
          <a:blip r:embed="rId5"/>
          <a:stretch>
            <a:fillRect/>
          </a:stretch>
        </p:blipFill>
        <p:spPr>
          <a:xfrm>
            <a:off x="4244295" y="2067197"/>
            <a:ext cx="7775905" cy="4395546"/>
          </a:xfrm>
          <a:prstGeom prst="rect">
            <a:avLst/>
          </a:prstGeom>
        </p:spPr>
      </p:pic>
      <p:sp>
        <p:nvSpPr>
          <p:cNvPr id="8" name="TextBox 7"/>
          <p:cNvSpPr txBox="1"/>
          <p:nvPr/>
        </p:nvSpPr>
        <p:spPr>
          <a:xfrm>
            <a:off x="433325" y="2228671"/>
            <a:ext cx="3342828" cy="3046988"/>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Nearly identical trends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Slightly more extreme values in the Thompson series</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7058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to AFSC bottom trawl survey</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pic>
        <p:nvPicPr>
          <p:cNvPr id="2" name="Picture 1"/>
          <p:cNvPicPr>
            <a:picLocks noChangeAspect="1"/>
          </p:cNvPicPr>
          <p:nvPr/>
        </p:nvPicPr>
        <p:blipFill>
          <a:blip r:embed="rId5"/>
          <a:stretch>
            <a:fillRect/>
          </a:stretch>
        </p:blipFill>
        <p:spPr>
          <a:xfrm>
            <a:off x="4386940" y="1800300"/>
            <a:ext cx="7805060" cy="5047488"/>
          </a:xfrm>
          <a:prstGeom prst="rect">
            <a:avLst/>
          </a:prstGeom>
        </p:spPr>
      </p:pic>
      <p:sp>
        <p:nvSpPr>
          <p:cNvPr id="8" name="TextBox 7"/>
          <p:cNvSpPr txBox="1"/>
          <p:nvPr/>
        </p:nvSpPr>
        <p:spPr>
          <a:xfrm>
            <a:off x="433325" y="1933748"/>
            <a:ext cx="3342828" cy="4893647"/>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Nearly identical fits within model sets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Models 19.12 and 19.12A much tighter fit with annually varying catchability.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Worse fit in models 21.2 and 22.4 with inclusion of the CPUE index</a:t>
            </a:r>
            <a:endParaRPr lang="en-US" sz="2400" dirty="0"/>
          </a:p>
        </p:txBody>
      </p:sp>
    </p:spTree>
    <p:extLst>
      <p:ext uri="{BB962C8B-B14F-4D97-AF65-F5344CB8AC3E}">
        <p14:creationId xmlns:p14="http://schemas.microsoft.com/office/powerpoint/2010/main" val="414192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to winter longline fishery CPUE index</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4666995" cy="830997"/>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Again nearly identical fits</a:t>
            </a:r>
            <a:endParaRPr lang="en-US" sz="2400" dirty="0"/>
          </a:p>
        </p:txBody>
      </p:sp>
      <p:pic>
        <p:nvPicPr>
          <p:cNvPr id="9" name="Picture 8"/>
          <p:cNvPicPr>
            <a:picLocks noChangeAspect="1"/>
          </p:cNvPicPr>
          <p:nvPr/>
        </p:nvPicPr>
        <p:blipFill>
          <a:blip r:embed="rId5"/>
          <a:stretch>
            <a:fillRect/>
          </a:stretch>
        </p:blipFill>
        <p:spPr>
          <a:xfrm>
            <a:off x="4760194" y="1810512"/>
            <a:ext cx="7434346" cy="5047488"/>
          </a:xfrm>
          <a:prstGeom prst="rect">
            <a:avLst/>
          </a:prstGeom>
        </p:spPr>
      </p:pic>
    </p:spTree>
    <p:extLst>
      <p:ext uri="{BB962C8B-B14F-4D97-AF65-F5344CB8AC3E}">
        <p14:creationId xmlns:p14="http://schemas.microsoft.com/office/powerpoint/2010/main" val="125883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length and age composition data</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4199759" cy="3046988"/>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Visually indistinguishable fits for length composition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Slightly degraded fit for the New Series ensemble models to post-2007 age composition data</a:t>
            </a:r>
            <a:endParaRPr lang="en-US" sz="2400" dirty="0"/>
          </a:p>
        </p:txBody>
      </p:sp>
      <p:pic>
        <p:nvPicPr>
          <p:cNvPr id="10" name="Picture 9"/>
          <p:cNvPicPr>
            <a:picLocks noChangeAspect="1"/>
          </p:cNvPicPr>
          <p:nvPr/>
        </p:nvPicPr>
        <p:blipFill>
          <a:blip r:embed="rId5"/>
          <a:stretch>
            <a:fillRect/>
          </a:stretch>
        </p:blipFill>
        <p:spPr>
          <a:xfrm>
            <a:off x="4633083" y="2349246"/>
            <a:ext cx="4864608" cy="4073078"/>
          </a:xfrm>
          <a:prstGeom prst="rect">
            <a:avLst/>
          </a:prstGeom>
        </p:spPr>
      </p:pic>
      <p:pic>
        <p:nvPicPr>
          <p:cNvPr id="2" name="Picture 1"/>
          <p:cNvPicPr>
            <a:picLocks noChangeAspect="1"/>
          </p:cNvPicPr>
          <p:nvPr/>
        </p:nvPicPr>
        <p:blipFill>
          <a:blip r:embed="rId6"/>
          <a:stretch>
            <a:fillRect/>
          </a:stretch>
        </p:blipFill>
        <p:spPr>
          <a:xfrm>
            <a:off x="8559001" y="1814555"/>
            <a:ext cx="3616665" cy="5086433"/>
          </a:xfrm>
          <a:prstGeom prst="rect">
            <a:avLst/>
          </a:prstGeom>
        </p:spPr>
      </p:pic>
    </p:spTree>
    <p:extLst>
      <p:ext uri="{BB962C8B-B14F-4D97-AF65-F5344CB8AC3E}">
        <p14:creationId xmlns:p14="http://schemas.microsoft.com/office/powerpoint/2010/main" val="113671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11" name="Picture 10"/>
          <p:cNvPicPr/>
          <p:nvPr/>
        </p:nvPicPr>
        <p:blipFill rotWithShape="1">
          <a:blip r:embed="rId3"/>
          <a:srcRect t="10177"/>
          <a:stretch/>
        </p:blipFill>
        <p:spPr>
          <a:xfrm>
            <a:off x="6685280" y="2644659"/>
            <a:ext cx="5506720" cy="3044942"/>
          </a:xfrm>
          <a:prstGeom prst="rect">
            <a:avLst/>
          </a:prstGeom>
        </p:spPr>
      </p:pic>
      <p:sp>
        <p:nvSpPr>
          <p:cNvPr id="230" name="Google Shape;230;p26"/>
          <p:cNvSpPr/>
          <p:nvPr/>
        </p:nvSpPr>
        <p:spPr>
          <a:xfrm>
            <a:off x="433325" y="609600"/>
            <a:ext cx="11325300" cy="1190700"/>
          </a:xfrm>
          <a:prstGeom prst="rect">
            <a:avLst/>
          </a:prstGeom>
          <a:blipFill rotWithShape="1">
            <a:blip r:embed="rId4">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Retrospective analysis</a:t>
            </a:r>
            <a:endParaRPr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280882" y="2439878"/>
            <a:ext cx="2588148" cy="2308324"/>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Consistently low positive bias on </a:t>
            </a:r>
            <a:r>
              <a:rPr lang="en-US" sz="2400" dirty="0" err="1" smtClean="0"/>
              <a:t>Mohn’s</a:t>
            </a:r>
            <a:r>
              <a:rPr lang="en-US" sz="2400" dirty="0" smtClean="0"/>
              <a:t> </a:t>
            </a:r>
            <a:r>
              <a:rPr lang="el-GR" sz="2400" dirty="0" smtClean="0"/>
              <a:t>ρ</a:t>
            </a:r>
            <a:r>
              <a:rPr lang="en-US" sz="2400" dirty="0" smtClean="0"/>
              <a:t> for SSB from both series</a:t>
            </a:r>
            <a:endParaRPr lang="en-US" sz="2400" dirty="0"/>
          </a:p>
        </p:txBody>
      </p:sp>
      <p:pic>
        <p:nvPicPr>
          <p:cNvPr id="9" name="Picture 8"/>
          <p:cNvPicPr>
            <a:picLocks noChangeAspect="1"/>
          </p:cNvPicPr>
          <p:nvPr/>
        </p:nvPicPr>
        <p:blipFill rotWithShape="1">
          <a:blip r:embed="rId6"/>
          <a:srcRect l="2772" r="55878" b="64993"/>
          <a:stretch/>
        </p:blipFill>
        <p:spPr>
          <a:xfrm>
            <a:off x="3062084" y="2822449"/>
            <a:ext cx="3365215" cy="1543182"/>
          </a:xfrm>
          <a:prstGeom prst="rect">
            <a:avLst/>
          </a:prstGeom>
        </p:spPr>
      </p:pic>
      <p:sp>
        <p:nvSpPr>
          <p:cNvPr id="3" name="TextBox 2"/>
          <p:cNvSpPr txBox="1"/>
          <p:nvPr/>
        </p:nvSpPr>
        <p:spPr>
          <a:xfrm>
            <a:off x="7201241" y="2288564"/>
            <a:ext cx="3861955" cy="400110"/>
          </a:xfrm>
          <a:prstGeom prst="rect">
            <a:avLst/>
          </a:prstGeom>
          <a:noFill/>
        </p:spPr>
        <p:txBody>
          <a:bodyPr wrap="none" rtlCol="0">
            <a:spAutoFit/>
          </a:bodyPr>
          <a:lstStyle/>
          <a:p>
            <a:r>
              <a:rPr lang="en-US" sz="2000" dirty="0" smtClean="0"/>
              <a:t>Ensemble retrospective analysis</a:t>
            </a:r>
            <a:endParaRPr lang="en-US" sz="2000" dirty="0"/>
          </a:p>
        </p:txBody>
      </p:sp>
      <p:pic>
        <p:nvPicPr>
          <p:cNvPr id="13" name="Picture 12"/>
          <p:cNvPicPr/>
          <p:nvPr/>
        </p:nvPicPr>
        <p:blipFill rotWithShape="1">
          <a:blip r:embed="rId6"/>
          <a:srcRect l="7675" t="66380" r="56526" b="-1608"/>
          <a:stretch/>
        </p:blipFill>
        <p:spPr>
          <a:xfrm>
            <a:off x="3448193" y="4281354"/>
            <a:ext cx="2938495" cy="1928353"/>
          </a:xfrm>
          <a:prstGeom prst="rect">
            <a:avLst/>
          </a:prstGeom>
        </p:spPr>
      </p:pic>
    </p:spTree>
    <p:extLst>
      <p:ext uri="{BB962C8B-B14F-4D97-AF65-F5344CB8AC3E}">
        <p14:creationId xmlns:p14="http://schemas.microsoft.com/office/powerpoint/2010/main" val="356324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Selectivity generic shapes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3535563"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Consistent fishery selectivity shape for New Series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Survey selectivity consistent for all asymptotic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Small difference in survey selectivity for  Model 21.1 and 22.3 which allow for dome-shape </a:t>
            </a:r>
          </a:p>
          <a:p>
            <a:pPr marL="285750" indent="-285750">
              <a:buFont typeface="Arial" panose="020B0604020202020204" pitchFamily="34" charset="0"/>
              <a:buChar char="•"/>
            </a:pPr>
            <a:endParaRPr lang="en-US" sz="2400" dirty="0"/>
          </a:p>
        </p:txBody>
      </p:sp>
      <p:pic>
        <p:nvPicPr>
          <p:cNvPr id="7177" name="Picture 25" descr="https://afsc-assessments.github.io/EBS_PCOD/2022_ASSESSMENT/NOVEMBER_MODELS/FIGURES/R4SS_FIGURES/MODEL19.12/plots/sel09_len_flt1sex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1925" y="2090024"/>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45" descr="Ending year selectivity for Fishe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6191" y="2095579"/>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49" descr="Ending year selectivity for Fisher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2428" y="2112821"/>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5" descr="https://afsc-assessments.github.io/EBS_PCOD/2022_ASSESSMENT/NOVEMBER_MODELS/FIGURES/R4SS_FIGURES/MODEL19.12/plots/sel09_len_flt2sex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9782" y="4693182"/>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48" descr="https://afsc-assessments.github.io/EBS_PCOD/2022_ASSESSMENT/NOVEMBER_MODELS/FIGURES/R4SS_FIGURES/MODEL21.1/plots/sel09_len_flt2sex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26840" y="4635312"/>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451" descr="https://afsc-assessments.github.io/EBS_PCOD/2022_ASSESSMENT/NOVEMBER_MODELS/FIGURES/R4SS_FIGURES/MODEL22.3/plots/sel09_len_flt2sex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27172" y="4635311"/>
            <a:ext cx="2743200" cy="1685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2"/>
          <p:cNvSpPr txBox="1">
            <a:spLocks noChangeArrowheads="1"/>
          </p:cNvSpPr>
          <p:nvPr/>
        </p:nvSpPr>
        <p:spPr bwMode="auto">
          <a:xfrm>
            <a:off x="4320381" y="2218061"/>
            <a:ext cx="97948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M19.12 and M19.12A</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Text Box 11"/>
          <p:cNvSpPr txBox="1">
            <a:spLocks noChangeArrowheads="1"/>
          </p:cNvSpPr>
          <p:nvPr/>
        </p:nvSpPr>
        <p:spPr bwMode="auto">
          <a:xfrm>
            <a:off x="6930684" y="2272502"/>
            <a:ext cx="9794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 Box 10"/>
          <p:cNvSpPr txBox="1">
            <a:spLocks noChangeArrowheads="1"/>
          </p:cNvSpPr>
          <p:nvPr/>
        </p:nvSpPr>
        <p:spPr bwMode="auto">
          <a:xfrm>
            <a:off x="9788343" y="2289825"/>
            <a:ext cx="8921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M21.2 and All M22.x</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 Box 6"/>
          <p:cNvSpPr txBox="1">
            <a:spLocks noChangeArrowheads="1"/>
          </p:cNvSpPr>
          <p:nvPr/>
        </p:nvSpPr>
        <p:spPr bwMode="auto">
          <a:xfrm>
            <a:off x="4821658" y="5065142"/>
            <a:ext cx="1349375"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M19.12, M19.12A, M21.2, M22.1, M22.2, and M22.4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7"/>
          <p:cNvSpPr>
            <a:spLocks noChangeArrowheads="1"/>
          </p:cNvSpPr>
          <p:nvPr/>
        </p:nvSpPr>
        <p:spPr bwMode="auto">
          <a:xfrm>
            <a:off x="74295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8"/>
          <p:cNvSpPr>
            <a:spLocks noChangeArrowheads="1"/>
          </p:cNvSpPr>
          <p:nvPr/>
        </p:nvSpPr>
        <p:spPr bwMode="auto">
          <a:xfrm>
            <a:off x="3919782" y="4086180"/>
            <a:ext cx="2377574"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Survey Selectivity</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22"/>
          <p:cNvSpPr>
            <a:spLocks noChangeArrowheads="1"/>
          </p:cNvSpPr>
          <p:nvPr/>
        </p:nvSpPr>
        <p:spPr bwMode="auto">
          <a:xfrm>
            <a:off x="742950" y="5972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7" name="Rectangle 18"/>
          <p:cNvSpPr>
            <a:spLocks noChangeArrowheads="1"/>
          </p:cNvSpPr>
          <p:nvPr/>
        </p:nvSpPr>
        <p:spPr bwMode="auto">
          <a:xfrm>
            <a:off x="4082282" y="1608395"/>
            <a:ext cx="2433680"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smtClean="0">
                <a:ea typeface="Times New Roman" panose="02020603050405020304" pitchFamily="18" charset="0"/>
              </a:rPr>
              <a:t>Fishery</a:t>
            </a: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Selectivity</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Text Box 11"/>
          <p:cNvSpPr txBox="1">
            <a:spLocks noChangeArrowheads="1"/>
          </p:cNvSpPr>
          <p:nvPr/>
        </p:nvSpPr>
        <p:spPr bwMode="auto">
          <a:xfrm>
            <a:off x="6962616" y="4781592"/>
            <a:ext cx="9794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Text Box 11"/>
          <p:cNvSpPr txBox="1">
            <a:spLocks noChangeArrowheads="1"/>
          </p:cNvSpPr>
          <p:nvPr/>
        </p:nvSpPr>
        <p:spPr bwMode="auto">
          <a:xfrm>
            <a:off x="9667238" y="4800515"/>
            <a:ext cx="9794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M22.3</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154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Derived quantities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3" name="Picture 2"/>
          <p:cNvPicPr>
            <a:picLocks noChangeAspect="1"/>
          </p:cNvPicPr>
          <p:nvPr/>
        </p:nvPicPr>
        <p:blipFill>
          <a:blip r:embed="rId5"/>
          <a:stretch>
            <a:fillRect/>
          </a:stretch>
        </p:blipFill>
        <p:spPr>
          <a:xfrm>
            <a:off x="3728706" y="1812440"/>
            <a:ext cx="8463294" cy="5047488"/>
          </a:xfrm>
          <a:prstGeom prst="rect">
            <a:avLst/>
          </a:prstGeom>
        </p:spPr>
      </p:pic>
      <p:sp>
        <p:nvSpPr>
          <p:cNvPr id="9" name="TextBox 8"/>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As with the parameters the derived quantities are similar, but less variable for the New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Ensemble values are very similar.</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671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Runs Test - indices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424076551"/>
              </p:ext>
            </p:extLst>
          </p:nvPr>
        </p:nvGraphicFramePr>
        <p:xfrm>
          <a:off x="4746171" y="2067197"/>
          <a:ext cx="6717763" cy="4092572"/>
        </p:xfrm>
        <a:graphic>
          <a:graphicData uri="http://schemas.openxmlformats.org/drawingml/2006/table">
            <a:tbl>
              <a:tblPr firstRow="1" bandRow="1"/>
              <a:tblGrid>
                <a:gridCol w="1569507">
                  <a:extLst>
                    <a:ext uri="{9D8B030D-6E8A-4147-A177-3AD203B41FA5}">
                      <a16:colId xmlns:a16="http://schemas.microsoft.com/office/drawing/2014/main" val="1207764354"/>
                    </a:ext>
                  </a:extLst>
                </a:gridCol>
                <a:gridCol w="346374">
                  <a:extLst>
                    <a:ext uri="{9D8B030D-6E8A-4147-A177-3AD203B41FA5}">
                      <a16:colId xmlns:a16="http://schemas.microsoft.com/office/drawing/2014/main" val="3736754025"/>
                    </a:ext>
                  </a:extLst>
                </a:gridCol>
                <a:gridCol w="1028298">
                  <a:extLst>
                    <a:ext uri="{9D8B030D-6E8A-4147-A177-3AD203B41FA5}">
                      <a16:colId xmlns:a16="http://schemas.microsoft.com/office/drawing/2014/main" val="2158542683"/>
                    </a:ext>
                  </a:extLst>
                </a:gridCol>
                <a:gridCol w="363963">
                  <a:extLst>
                    <a:ext uri="{9D8B030D-6E8A-4147-A177-3AD203B41FA5}">
                      <a16:colId xmlns:a16="http://schemas.microsoft.com/office/drawing/2014/main" val="3308266190"/>
                    </a:ext>
                  </a:extLst>
                </a:gridCol>
                <a:gridCol w="974177">
                  <a:extLst>
                    <a:ext uri="{9D8B030D-6E8A-4147-A177-3AD203B41FA5}">
                      <a16:colId xmlns:a16="http://schemas.microsoft.com/office/drawing/2014/main" val="1369442216"/>
                    </a:ext>
                  </a:extLst>
                </a:gridCol>
                <a:gridCol w="1217722">
                  <a:extLst>
                    <a:ext uri="{9D8B030D-6E8A-4147-A177-3AD203B41FA5}">
                      <a16:colId xmlns:a16="http://schemas.microsoft.com/office/drawing/2014/main" val="567296760"/>
                    </a:ext>
                  </a:extLst>
                </a:gridCol>
                <a:gridCol w="1217722">
                  <a:extLst>
                    <a:ext uri="{9D8B030D-6E8A-4147-A177-3AD203B41FA5}">
                      <a16:colId xmlns:a16="http://schemas.microsoft.com/office/drawing/2014/main" val="945514127"/>
                    </a:ext>
                  </a:extLst>
                </a:gridCol>
              </a:tblGrid>
              <a:tr h="372052">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Model</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Type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Index</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p-value</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Test</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15295494"/>
                  </a:ext>
                </a:extLst>
              </a:tr>
              <a:tr h="372052">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M19.12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cpue</a:t>
                      </a:r>
                      <a:endParaRPr lang="en-US" sz="20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Survey</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0.266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030246698"/>
                  </a:ext>
                </a:extLst>
              </a:tr>
              <a:tr h="372052">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M19.12A</a:t>
                      </a:r>
                      <a:endParaRPr lang="en-US" sz="20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Survey</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0.280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977587686"/>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M21.1</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0.100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329778328"/>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M21.2</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0.093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Passed</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267073462"/>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M21.2</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0.027</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3409747058"/>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M22.1</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0.266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618995395"/>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M22.2</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0.280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79723592"/>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M22.3</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0.100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815755047"/>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M22.4</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0.093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76667736"/>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M22.4</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0.027</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2207454879"/>
                  </a:ext>
                </a:extLst>
              </a:tr>
            </a:tbl>
          </a:graphicData>
        </a:graphic>
      </p:graphicFrame>
      <p:sp>
        <p:nvSpPr>
          <p:cNvPr id="10" name="TextBox 9"/>
          <p:cNvSpPr txBox="1"/>
          <p:nvPr/>
        </p:nvSpPr>
        <p:spPr>
          <a:xfrm>
            <a:off x="433325" y="2228671"/>
            <a:ext cx="3342828"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for autocorrelation in residuals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Both tests with the CPUE index failed the runs test for the Bottom trawl survey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All other runs passed</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8298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Runs Test – Length composition</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0" name="TextBox 9"/>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for autocorrelation in mean length residuals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All runs except model 19.12 survey length comps failed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2892100514"/>
              </p:ext>
            </p:extLst>
          </p:nvPr>
        </p:nvGraphicFramePr>
        <p:xfrm>
          <a:off x="3776153" y="1941733"/>
          <a:ext cx="7982472" cy="4663440"/>
        </p:xfrm>
        <a:graphic>
          <a:graphicData uri="http://schemas.openxmlformats.org/drawingml/2006/table">
            <a:tbl>
              <a:tblPr firstRow="1" bandRow="1"/>
              <a:tblGrid>
                <a:gridCol w="1864989">
                  <a:extLst>
                    <a:ext uri="{9D8B030D-6E8A-4147-A177-3AD203B41FA5}">
                      <a16:colId xmlns:a16="http://schemas.microsoft.com/office/drawing/2014/main" val="1634152860"/>
                    </a:ext>
                  </a:extLst>
                </a:gridCol>
                <a:gridCol w="411584">
                  <a:extLst>
                    <a:ext uri="{9D8B030D-6E8A-4147-A177-3AD203B41FA5}">
                      <a16:colId xmlns:a16="http://schemas.microsoft.com/office/drawing/2014/main" val="2047010738"/>
                    </a:ext>
                  </a:extLst>
                </a:gridCol>
                <a:gridCol w="1221889">
                  <a:extLst>
                    <a:ext uri="{9D8B030D-6E8A-4147-A177-3AD203B41FA5}">
                      <a16:colId xmlns:a16="http://schemas.microsoft.com/office/drawing/2014/main" val="2511147983"/>
                    </a:ext>
                  </a:extLst>
                </a:gridCol>
                <a:gridCol w="432485">
                  <a:extLst>
                    <a:ext uri="{9D8B030D-6E8A-4147-A177-3AD203B41FA5}">
                      <a16:colId xmlns:a16="http://schemas.microsoft.com/office/drawing/2014/main" val="1668156150"/>
                    </a:ext>
                  </a:extLst>
                </a:gridCol>
                <a:gridCol w="1157579">
                  <a:extLst>
                    <a:ext uri="{9D8B030D-6E8A-4147-A177-3AD203B41FA5}">
                      <a16:colId xmlns:a16="http://schemas.microsoft.com/office/drawing/2014/main" val="2253350616"/>
                    </a:ext>
                  </a:extLst>
                </a:gridCol>
                <a:gridCol w="1446973">
                  <a:extLst>
                    <a:ext uri="{9D8B030D-6E8A-4147-A177-3AD203B41FA5}">
                      <a16:colId xmlns:a16="http://schemas.microsoft.com/office/drawing/2014/main" val="2633681668"/>
                    </a:ext>
                  </a:extLst>
                </a:gridCol>
                <a:gridCol w="1446973">
                  <a:extLst>
                    <a:ext uri="{9D8B030D-6E8A-4147-A177-3AD203B41FA5}">
                      <a16:colId xmlns:a16="http://schemas.microsoft.com/office/drawing/2014/main" val="2244117877"/>
                    </a:ext>
                  </a:extLst>
                </a:gridCol>
              </a:tblGrid>
              <a:tr h="272680">
                <a:tc>
                  <a:txBody>
                    <a:bodyPr/>
                    <a:lstStyle/>
                    <a:p>
                      <a:pPr marL="0" marR="0" algn="ctr">
                        <a:spcBef>
                          <a:spcPts val="100"/>
                        </a:spcBef>
                        <a:spcAft>
                          <a:spcPts val="100"/>
                        </a:spcAft>
                      </a:pPr>
                      <a:r>
                        <a:rPr lang="en-US" sz="1800" b="1" dirty="0">
                          <a:solidFill>
                            <a:srgbClr val="000000"/>
                          </a:solidFill>
                          <a:effectLst/>
                          <a:latin typeface="Times New Roman" panose="02020603050405020304" pitchFamily="18" charset="0"/>
                          <a:ea typeface="Arial" panose="020B0604020202020204" pitchFamily="34" charset="0"/>
                        </a:rPr>
                        <a:t>Model</a:t>
                      </a:r>
                      <a:endParaRPr lang="en-US" sz="1800" dirty="0">
                        <a:effectLst/>
                        <a:latin typeface="Times New Roman" panose="02020603050405020304" pitchFamily="18" charset="0"/>
                        <a:ea typeface="Times New Roman" panose="02020603050405020304" pitchFamily="18" charset="0"/>
                      </a:endParaRPr>
                    </a:p>
                  </a:txBody>
                  <a:tcPr marL="53398" marR="53398"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Type</a:t>
                      </a:r>
                      <a:endParaRPr lang="en-US" sz="1800">
                        <a:effectLst/>
                        <a:latin typeface="Times New Roman" panose="02020603050405020304" pitchFamily="18" charset="0"/>
                        <a:ea typeface="Times New Roman" panose="02020603050405020304" pitchFamily="18" charset="0"/>
                      </a:endParaRPr>
                    </a:p>
                  </a:txBody>
                  <a:tcPr marL="53398" marR="53398"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Index</a:t>
                      </a:r>
                      <a:endParaRPr lang="en-US" sz="18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p-value</a:t>
                      </a:r>
                      <a:endParaRPr lang="en-US" sz="18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Test</a:t>
                      </a:r>
                      <a:endParaRPr lang="en-US" sz="18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50259270"/>
                  </a:ext>
                </a:extLst>
              </a:tr>
              <a:tr h="260578">
                <a:tc>
                  <a:txBody>
                    <a:bodyPr/>
                    <a:lstStyle/>
                    <a:p>
                      <a:pPr marL="0" marR="0">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M19.12</a:t>
                      </a:r>
                      <a:endParaRPr lang="en-US" sz="1800" dirty="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 </a:t>
                      </a:r>
                      <a:endParaRPr lang="en-US" sz="1800" dirty="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err="1">
                          <a:solidFill>
                            <a:srgbClr val="000000"/>
                          </a:solidFill>
                          <a:effectLst/>
                          <a:latin typeface="Times New Roman" panose="02020603050405020304" pitchFamily="18" charset="0"/>
                          <a:ea typeface="Arial" panose="020B0604020202020204" pitchFamily="34" charset="0"/>
                        </a:rPr>
                        <a:t>len</a:t>
                      </a:r>
                      <a:endParaRPr lang="en-US" sz="1800" dirty="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0.010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extLst>
                  <a:ext uri="{0D108BD9-81ED-4DB2-BD59-A6C34878D82A}">
                    <a16:rowId xmlns:a16="http://schemas.microsoft.com/office/drawing/2014/main" val="231841054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M19.12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FFFFFF"/>
                    </a:solidFill>
                  </a:tcPr>
                </a:tc>
                <a:tc>
                  <a:txBody>
                    <a:bodyPr/>
                    <a:lstStyle/>
                    <a:p>
                      <a:pPr marL="0" marR="0" algn="r">
                        <a:spcBef>
                          <a:spcPts val="100"/>
                        </a:spcBef>
                        <a:spcAft>
                          <a:spcPts val="100"/>
                        </a:spcAft>
                      </a:pPr>
                      <a:r>
                        <a:rPr lang="en-US" sz="1800" dirty="0" err="1">
                          <a:solidFill>
                            <a:srgbClr val="000000"/>
                          </a:solidFill>
                          <a:effectLst/>
                          <a:latin typeface="Times New Roman" panose="02020603050405020304" pitchFamily="18" charset="0"/>
                          <a:ea typeface="Arial" panose="020B0604020202020204" pitchFamily="34" charset="0"/>
                        </a:rPr>
                        <a:t>len</a:t>
                      </a:r>
                      <a:endParaRPr lang="en-US" sz="1800" dirty="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 </a:t>
                      </a:r>
                      <a:endParaRPr lang="en-US" sz="1800" dirty="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FFFFFF"/>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0.102</a:t>
                      </a:r>
                      <a:endParaRPr lang="en-US" sz="18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Passed</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823429337"/>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M19.12A</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Fishery</a:t>
                      </a:r>
                      <a:endParaRPr lang="en-US" sz="18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0.009</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284503365"/>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M19.12A</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0.001</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68612758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0.001</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3349846003"/>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0.005</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3994121355"/>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103369418"/>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257443812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0.001</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extLst>
                  <a:ext uri="{0D108BD9-81ED-4DB2-BD59-A6C34878D82A}">
                    <a16:rowId xmlns:a16="http://schemas.microsoft.com/office/drawing/2014/main" val="3631798313"/>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0.028</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70483952"/>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0.002</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865249561"/>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70737700"/>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M22.3</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0.002</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2081164780"/>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M22.3</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21854250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M22.4</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2716356463"/>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M22.4</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025387677"/>
                  </a:ext>
                </a:extLst>
              </a:tr>
            </a:tbl>
          </a:graphicData>
        </a:graphic>
      </p:graphicFrame>
    </p:spTree>
    <p:extLst>
      <p:ext uri="{BB962C8B-B14F-4D97-AF65-F5344CB8AC3E}">
        <p14:creationId xmlns:p14="http://schemas.microsoft.com/office/powerpoint/2010/main" val="8176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Runs Test – Age composition</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0" name="TextBox 9"/>
          <p:cNvSpPr txBox="1"/>
          <p:nvPr/>
        </p:nvSpPr>
        <p:spPr>
          <a:xfrm>
            <a:off x="433325" y="2228671"/>
            <a:ext cx="3790332"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for autocorrelation in mean age residuals</a:t>
            </a:r>
          </a:p>
          <a:p>
            <a:pPr marL="285750" indent="-285750">
              <a:buFont typeface="Arial" panose="020B0604020202020204" pitchFamily="34" charset="0"/>
              <a:buChar char="•"/>
            </a:pPr>
            <a:r>
              <a:rPr lang="en-US" sz="2400" dirty="0" smtClean="0"/>
              <a:t>All </a:t>
            </a:r>
            <a:r>
              <a:rPr lang="en-US" sz="2400" dirty="0" smtClean="0"/>
              <a:t>Thompson Series runs passed</a:t>
            </a:r>
          </a:p>
          <a:p>
            <a:pPr marL="285750" indent="-285750">
              <a:buFont typeface="Arial" panose="020B0604020202020204" pitchFamily="34" charset="0"/>
              <a:buChar char="•"/>
            </a:pPr>
            <a:r>
              <a:rPr lang="en-US" sz="2400" dirty="0" smtClean="0"/>
              <a:t>All New Series runs failed except for </a:t>
            </a:r>
            <a:r>
              <a:rPr lang="en-US" sz="2400" dirty="0" smtClean="0"/>
              <a:t>M22.1</a:t>
            </a:r>
          </a:p>
          <a:p>
            <a:pPr marL="285750" indent="-285750">
              <a:buFont typeface="Arial" panose="020B0604020202020204" pitchFamily="34" charset="0"/>
              <a:buChar char="•"/>
            </a:pPr>
            <a:r>
              <a:rPr lang="en-US" sz="2400" dirty="0" smtClean="0"/>
              <a:t>Accepting no bias in post-2007, failure suggests change in growth that isn</a:t>
            </a:r>
            <a:r>
              <a:rPr lang="en-US" sz="2400" dirty="0" smtClean="0"/>
              <a:t>’t captured in current models.</a:t>
            </a:r>
            <a:endParaRPr lang="en-US" sz="2400" dirty="0" smtClean="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3740148472"/>
              </p:ext>
            </p:extLst>
          </p:nvPr>
        </p:nvGraphicFramePr>
        <p:xfrm>
          <a:off x="4343439" y="2506618"/>
          <a:ext cx="7415186" cy="2743200"/>
        </p:xfrm>
        <a:graphic>
          <a:graphicData uri="http://schemas.openxmlformats.org/drawingml/2006/table">
            <a:tbl>
              <a:tblPr firstRow="1" bandRow="1"/>
              <a:tblGrid>
                <a:gridCol w="1732451">
                  <a:extLst>
                    <a:ext uri="{9D8B030D-6E8A-4147-A177-3AD203B41FA5}">
                      <a16:colId xmlns:a16="http://schemas.microsoft.com/office/drawing/2014/main" val="3217642769"/>
                    </a:ext>
                  </a:extLst>
                </a:gridCol>
                <a:gridCol w="382335">
                  <a:extLst>
                    <a:ext uri="{9D8B030D-6E8A-4147-A177-3AD203B41FA5}">
                      <a16:colId xmlns:a16="http://schemas.microsoft.com/office/drawing/2014/main" val="3813069815"/>
                    </a:ext>
                  </a:extLst>
                </a:gridCol>
                <a:gridCol w="1135053">
                  <a:extLst>
                    <a:ext uri="{9D8B030D-6E8A-4147-A177-3AD203B41FA5}">
                      <a16:colId xmlns:a16="http://schemas.microsoft.com/office/drawing/2014/main" val="1397941990"/>
                    </a:ext>
                  </a:extLst>
                </a:gridCol>
                <a:gridCol w="401749">
                  <a:extLst>
                    <a:ext uri="{9D8B030D-6E8A-4147-A177-3AD203B41FA5}">
                      <a16:colId xmlns:a16="http://schemas.microsoft.com/office/drawing/2014/main" val="2006266198"/>
                    </a:ext>
                  </a:extLst>
                </a:gridCol>
                <a:gridCol w="1075314">
                  <a:extLst>
                    <a:ext uri="{9D8B030D-6E8A-4147-A177-3AD203B41FA5}">
                      <a16:colId xmlns:a16="http://schemas.microsoft.com/office/drawing/2014/main" val="743547332"/>
                    </a:ext>
                  </a:extLst>
                </a:gridCol>
                <a:gridCol w="1344142">
                  <a:extLst>
                    <a:ext uri="{9D8B030D-6E8A-4147-A177-3AD203B41FA5}">
                      <a16:colId xmlns:a16="http://schemas.microsoft.com/office/drawing/2014/main" val="881349218"/>
                    </a:ext>
                  </a:extLst>
                </a:gridCol>
                <a:gridCol w="1344142">
                  <a:extLst>
                    <a:ext uri="{9D8B030D-6E8A-4147-A177-3AD203B41FA5}">
                      <a16:colId xmlns:a16="http://schemas.microsoft.com/office/drawing/2014/main" val="2086618055"/>
                    </a:ext>
                  </a:extLst>
                </a:gridCol>
              </a:tblGrid>
              <a:tr h="100693">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Model</a:t>
                      </a:r>
                      <a:endParaRPr lang="en-US" sz="2000">
                        <a:effectLst/>
                        <a:latin typeface="Times New Roman" panose="02020603050405020304" pitchFamily="18" charset="0"/>
                        <a:ea typeface="Times New Roman" panose="02020603050405020304" pitchFamily="18" charset="0"/>
                      </a:endParaRPr>
                    </a:p>
                  </a:txBody>
                  <a:tcPr marL="41193" marR="41193"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Type</a:t>
                      </a:r>
                      <a:endParaRPr lang="en-US" sz="2000">
                        <a:effectLst/>
                        <a:latin typeface="Times New Roman" panose="02020603050405020304" pitchFamily="18" charset="0"/>
                        <a:ea typeface="Times New Roman" panose="02020603050405020304" pitchFamily="18" charset="0"/>
                      </a:endParaRPr>
                    </a:p>
                  </a:txBody>
                  <a:tcPr marL="41193" marR="41193"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Index</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p-value</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Test</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88073528"/>
                  </a:ext>
                </a:extLst>
              </a:tr>
              <a:tr h="100693">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M19.12</a:t>
                      </a:r>
                      <a:endParaRPr lang="en-US" sz="2000" dirty="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0.724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740454147"/>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M19.12A</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0.494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501101991"/>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M21.1</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0.447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56711426"/>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M21.2</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0.451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93453324"/>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M22.1</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0.724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594565107"/>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M22.2</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0.039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14102773"/>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M22.3</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0.039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247598275"/>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M22.4</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0.039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945226948"/>
                  </a:ext>
                </a:extLst>
              </a:tr>
            </a:tbl>
          </a:graphicData>
        </a:graphic>
      </p:graphicFrame>
    </p:spTree>
    <p:extLst>
      <p:ext uri="{BB962C8B-B14F-4D97-AF65-F5344CB8AC3E}">
        <p14:creationId xmlns:p14="http://schemas.microsoft.com/office/powerpoint/2010/main" val="286304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smtClean="0"/>
              <a:t>If </a:t>
            </a:r>
            <a:r>
              <a:rPr lang="en-US" sz="2000" i="1" dirty="0"/>
              <a:t>model ensembles are brought forward in the future, the authors should work with the BSAI GPT to define a process whereby GPT members themselves assign model scores based on the same, or an updated set, of scoring criteria. This would allow for future development of ensemble member weightings based upon independent review, and the SSC believes this would address one of the concerns highlighted in public comment. </a:t>
            </a:r>
            <a:endParaRPr lang="en-US" sz="2000" i="1" dirty="0" smtClean="0"/>
          </a:p>
          <a:p>
            <a:endParaRPr lang="en-US" sz="2000" dirty="0"/>
          </a:p>
          <a:p>
            <a:pPr lvl="1"/>
            <a:r>
              <a:rPr lang="en-US" b="1" dirty="0"/>
              <a:t>In light of the above recommendation, model changes were kept to a minimum and the weighting criteria used for this year’s ensemble were judged to rate the same as the weights generated by the CIE and endorsed by the SSC in 2021.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91713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Mean absolute scaled error (MASE)</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0" name="TextBox 9"/>
          <p:cNvSpPr txBox="1"/>
          <p:nvPr/>
        </p:nvSpPr>
        <p:spPr>
          <a:xfrm>
            <a:off x="433325" y="2228671"/>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prediction skill (better than random walk &lt;1.0 )</a:t>
            </a:r>
            <a:endParaRPr lang="en-US" sz="2400" dirty="0"/>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All data components passed for all models, except…</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All models failed for survey length composition.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graphicFrame>
        <p:nvGraphicFramePr>
          <p:cNvPr id="2" name="Table 1"/>
          <p:cNvGraphicFramePr>
            <a:graphicFrameLocks noGrp="1"/>
          </p:cNvGraphicFramePr>
          <p:nvPr>
            <p:extLst>
              <p:ext uri="{D42A27DB-BD31-4B8C-83A1-F6EECF244321}">
                <p14:modId xmlns:p14="http://schemas.microsoft.com/office/powerpoint/2010/main" val="3162135338"/>
              </p:ext>
            </p:extLst>
          </p:nvPr>
        </p:nvGraphicFramePr>
        <p:xfrm>
          <a:off x="4804229" y="2146618"/>
          <a:ext cx="6954395" cy="3858519"/>
        </p:xfrm>
        <a:graphic>
          <a:graphicData uri="http://schemas.openxmlformats.org/drawingml/2006/table">
            <a:tbl>
              <a:tblPr firstRow="1" bandRow="1"/>
              <a:tblGrid>
                <a:gridCol w="1504000">
                  <a:extLst>
                    <a:ext uri="{9D8B030D-6E8A-4147-A177-3AD203B41FA5}">
                      <a16:colId xmlns:a16="http://schemas.microsoft.com/office/drawing/2014/main" val="1597138982"/>
                    </a:ext>
                  </a:extLst>
                </a:gridCol>
                <a:gridCol w="925539">
                  <a:extLst>
                    <a:ext uri="{9D8B030D-6E8A-4147-A177-3AD203B41FA5}">
                      <a16:colId xmlns:a16="http://schemas.microsoft.com/office/drawing/2014/main" val="2024399351"/>
                    </a:ext>
                  </a:extLst>
                </a:gridCol>
                <a:gridCol w="1169778">
                  <a:extLst>
                    <a:ext uri="{9D8B030D-6E8A-4147-A177-3AD203B41FA5}">
                      <a16:colId xmlns:a16="http://schemas.microsoft.com/office/drawing/2014/main" val="3044899431"/>
                    </a:ext>
                  </a:extLst>
                </a:gridCol>
                <a:gridCol w="1041231">
                  <a:extLst>
                    <a:ext uri="{9D8B030D-6E8A-4147-A177-3AD203B41FA5}">
                      <a16:colId xmlns:a16="http://schemas.microsoft.com/office/drawing/2014/main" val="3061388548"/>
                    </a:ext>
                  </a:extLst>
                </a:gridCol>
                <a:gridCol w="988802">
                  <a:extLst>
                    <a:ext uri="{9D8B030D-6E8A-4147-A177-3AD203B41FA5}">
                      <a16:colId xmlns:a16="http://schemas.microsoft.com/office/drawing/2014/main" val="3948908549"/>
                    </a:ext>
                  </a:extLst>
                </a:gridCol>
                <a:gridCol w="1325045">
                  <a:extLst>
                    <a:ext uri="{9D8B030D-6E8A-4147-A177-3AD203B41FA5}">
                      <a16:colId xmlns:a16="http://schemas.microsoft.com/office/drawing/2014/main" val="2235861653"/>
                    </a:ext>
                  </a:extLst>
                </a:gridCol>
              </a:tblGrid>
              <a:tr h="55066">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gridSpan="2">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Index</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gridSpan="2">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Lengths</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291722423"/>
                  </a:ext>
                </a:extLst>
              </a:tr>
              <a:tr h="220266">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Model</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Survey</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5540442"/>
                  </a:ext>
                </a:extLst>
              </a:tr>
              <a:tr h="440531">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19.12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0.19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1.23</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645082240"/>
                  </a:ext>
                </a:extLst>
              </a:tr>
              <a:tr h="495598">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19.12A</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0.44</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1.22</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2940372898"/>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21.1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0.44</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1.21</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650202820"/>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21.2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1.28</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840749132"/>
                  </a:ext>
                </a:extLst>
              </a:tr>
              <a:tr h="385465">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Model 22.1 </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0.20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1.22</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2115257019"/>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22.2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0.45</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0.32</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1.20</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0.76</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004551564"/>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22.3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0.45</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effectLst/>
                          <a:latin typeface="Times New Roman" panose="02020603050405020304" pitchFamily="18" charset="0"/>
                          <a:ea typeface="Times New Roman" panose="02020603050405020304" pitchFamily="18" charset="0"/>
                        </a:rPr>
                        <a:t>0.32</a:t>
                      </a: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1.19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56135538"/>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22.4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0.42</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1.28</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0.77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20379180"/>
                  </a:ext>
                </a:extLst>
              </a:tr>
            </a:tbl>
          </a:graphicData>
        </a:graphic>
      </p:graphicFrame>
    </p:spTree>
    <p:extLst>
      <p:ext uri="{BB962C8B-B14F-4D97-AF65-F5344CB8AC3E}">
        <p14:creationId xmlns:p14="http://schemas.microsoft.com/office/powerpoint/2010/main" val="333196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Derived quantities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Spawning biomass slightly higher in early part for Thompson Series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Higher variability in F in Thompson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smtClean="0"/>
              <a:t>Bratio</a:t>
            </a:r>
            <a:r>
              <a:rPr lang="en-US" sz="2400" dirty="0" smtClean="0"/>
              <a:t> follows same trend as spawning biomass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8" name="Picture 7"/>
          <p:cNvPicPr/>
          <p:nvPr/>
        </p:nvPicPr>
        <p:blipFill rotWithShape="1">
          <a:blip r:embed="rId5">
            <a:extLst>
              <a:ext uri="{28A0092B-C50C-407E-A947-70E740481C1C}">
                <a14:useLocalDpi xmlns:a14="http://schemas.microsoft.com/office/drawing/2010/main" val="0"/>
              </a:ext>
            </a:extLst>
          </a:blip>
          <a:srcRect r="14868"/>
          <a:stretch/>
        </p:blipFill>
        <p:spPr bwMode="auto">
          <a:xfrm>
            <a:off x="4873670" y="1800300"/>
            <a:ext cx="3568065" cy="2514600"/>
          </a:xfrm>
          <a:prstGeom prst="rect">
            <a:avLst/>
          </a:prstGeom>
          <a:ln>
            <a:noFill/>
          </a:ln>
          <a:extLst>
            <a:ext uri="{53640926-AAD7-44D8-BBD7-CCE9431645EC}">
              <a14:shadowObscured xmlns:a14="http://schemas.microsoft.com/office/drawing/2010/main"/>
            </a:ext>
          </a:extLst>
        </p:spPr>
      </p:pic>
      <p:pic>
        <p:nvPicPr>
          <p:cNvPr id="10" name="Picture 9"/>
          <p:cNvPicPr/>
          <p:nvPr/>
        </p:nvPicPr>
        <p:blipFill rotWithShape="1">
          <a:blip r:embed="rId6">
            <a:extLst>
              <a:ext uri="{28A0092B-C50C-407E-A947-70E740481C1C}">
                <a14:useLocalDpi xmlns:a14="http://schemas.microsoft.com/office/drawing/2010/main" val="0"/>
              </a:ext>
            </a:extLst>
          </a:blip>
          <a:srcRect r="14571"/>
          <a:stretch/>
        </p:blipFill>
        <p:spPr bwMode="auto">
          <a:xfrm>
            <a:off x="8342040" y="1808412"/>
            <a:ext cx="3580765" cy="2514600"/>
          </a:xfrm>
          <a:prstGeom prst="rect">
            <a:avLst/>
          </a:prstGeom>
          <a:ln>
            <a:noFill/>
          </a:ln>
          <a:extLst>
            <a:ext uri="{53640926-AAD7-44D8-BBD7-CCE9431645EC}">
              <a14:shadowObscured xmlns:a14="http://schemas.microsoft.com/office/drawing/2010/main"/>
            </a:ext>
          </a:extLst>
        </p:spPr>
      </p:pic>
      <p:pic>
        <p:nvPicPr>
          <p:cNvPr id="11" name="Picture 10"/>
          <p:cNvPicPr/>
          <p:nvPr/>
        </p:nvPicPr>
        <p:blipFill>
          <a:blip r:embed="rId7">
            <a:extLst>
              <a:ext uri="{28A0092B-C50C-407E-A947-70E740481C1C}">
                <a14:useLocalDpi xmlns:a14="http://schemas.microsoft.com/office/drawing/2010/main" val="0"/>
              </a:ext>
            </a:extLst>
          </a:blip>
          <a:stretch>
            <a:fillRect/>
          </a:stretch>
        </p:blipFill>
        <p:spPr>
          <a:xfrm>
            <a:off x="6431980" y="4320966"/>
            <a:ext cx="4191635" cy="2514600"/>
          </a:xfrm>
          <a:prstGeom prst="rect">
            <a:avLst/>
          </a:prstGeom>
        </p:spPr>
      </p:pic>
    </p:spTree>
    <p:extLst>
      <p:ext uri="{BB962C8B-B14F-4D97-AF65-F5344CB8AC3E}">
        <p14:creationId xmlns:p14="http://schemas.microsoft.com/office/powerpoint/2010/main" val="37961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Female spawning biomass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All four models show reduction from 2018 high point.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Model 22.4 with CPUE index indicates higher SSB earlier in the time series and lower in most recent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2" name="Picture 1"/>
          <p:cNvPicPr>
            <a:picLocks noChangeAspect="1"/>
          </p:cNvPicPr>
          <p:nvPr/>
        </p:nvPicPr>
        <p:blipFill>
          <a:blip r:embed="rId5"/>
          <a:stretch>
            <a:fillRect/>
          </a:stretch>
        </p:blipFill>
        <p:spPr>
          <a:xfrm>
            <a:off x="4064230" y="2067197"/>
            <a:ext cx="7955970" cy="4499238"/>
          </a:xfrm>
          <a:prstGeom prst="rect">
            <a:avLst/>
          </a:prstGeom>
        </p:spPr>
      </p:pic>
    </p:spTree>
    <p:extLst>
      <p:ext uri="{BB962C8B-B14F-4D97-AF65-F5344CB8AC3E}">
        <p14:creationId xmlns:p14="http://schemas.microsoft.com/office/powerpoint/2010/main" val="5712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Female spawning biomass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point in the mid to late 1980s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Low point in 2010 at B</a:t>
            </a:r>
            <a:r>
              <a:rPr lang="en-US" sz="2400" baseline="-25000" dirty="0" smtClean="0"/>
              <a:t>21%</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Currently below B</a:t>
            </a:r>
            <a:r>
              <a:rPr lang="en-US" sz="2400" baseline="-25000" dirty="0" smtClean="0"/>
              <a:t>40%</a:t>
            </a:r>
            <a:endParaRPr lang="en-US" sz="2400" baseline="-25000" dirty="0"/>
          </a:p>
          <a:p>
            <a:pPr marL="285750" indent="-285750">
              <a:buFont typeface="Arial" panose="020B0604020202020204" pitchFamily="34" charset="0"/>
              <a:buChar char="•"/>
            </a:pPr>
            <a:endParaRPr lang="en-US" sz="2400" dirty="0"/>
          </a:p>
        </p:txBody>
      </p:sp>
      <p:pic>
        <p:nvPicPr>
          <p:cNvPr id="8" name="Picture 7"/>
          <p:cNvPicPr>
            <a:picLocks noChangeAspect="1"/>
          </p:cNvPicPr>
          <p:nvPr/>
        </p:nvPicPr>
        <p:blipFill>
          <a:blip r:embed="rId5"/>
          <a:stretch>
            <a:fillRect/>
          </a:stretch>
        </p:blipFill>
        <p:spPr>
          <a:xfrm>
            <a:off x="4703968" y="1810512"/>
            <a:ext cx="7488032" cy="5047488"/>
          </a:xfrm>
          <a:prstGeom prst="rect">
            <a:avLst/>
          </a:prstGeom>
        </p:spPr>
      </p:pic>
    </p:spTree>
    <p:extLst>
      <p:ext uri="{BB962C8B-B14F-4D97-AF65-F5344CB8AC3E}">
        <p14:creationId xmlns:p14="http://schemas.microsoft.com/office/powerpoint/2010/main" val="415699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552889"/>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Age-0 recruitment</a:t>
            </a:r>
            <a:endParaRPr baseline="-250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031873"/>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Large 2018 year class</a:t>
            </a:r>
          </a:p>
          <a:p>
            <a:pPr marL="285750" indent="-285750">
              <a:buFont typeface="Arial" panose="020B0604020202020204" pitchFamily="34" charset="0"/>
              <a:buChar char="•"/>
            </a:pPr>
            <a:endParaRPr lang="en-US" sz="2400" baseline="-25000" dirty="0"/>
          </a:p>
          <a:p>
            <a:pPr marL="285750" indent="-285750">
              <a:buFont typeface="Arial" panose="020B0604020202020204" pitchFamily="34" charset="0"/>
              <a:buChar char="•"/>
            </a:pPr>
            <a:r>
              <a:rPr lang="en-US" sz="2400" dirty="0" smtClean="0"/>
              <a:t>2014-2017, 2019, and 2020 estimated to be below average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2021 and 2022 set at ~R</a:t>
            </a:r>
            <a:r>
              <a:rPr lang="en-US" sz="2400" baseline="-25000" dirty="0" smtClean="0"/>
              <a:t>0</a:t>
            </a:r>
            <a:r>
              <a:rPr lang="en-US" sz="2400" dirty="0" smtClean="0"/>
              <a:t>  as not yet well defined in the data.</a:t>
            </a:r>
            <a:endParaRPr lang="en-US" sz="2400" dirty="0"/>
          </a:p>
          <a:p>
            <a:pPr marL="285750" indent="-285750">
              <a:buFont typeface="Arial" panose="020B0604020202020204" pitchFamily="34" charset="0"/>
              <a:buChar char="•"/>
            </a:pPr>
            <a:endParaRPr lang="en-US" sz="2400" dirty="0"/>
          </a:p>
        </p:txBody>
      </p:sp>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3790600" y="1892856"/>
            <a:ext cx="8229600" cy="4936490"/>
          </a:xfrm>
          <a:prstGeom prst="rect">
            <a:avLst/>
          </a:prstGeom>
        </p:spPr>
      </p:pic>
    </p:spTree>
    <p:extLst>
      <p:ext uri="{BB962C8B-B14F-4D97-AF65-F5344CB8AC3E}">
        <p14:creationId xmlns:p14="http://schemas.microsoft.com/office/powerpoint/2010/main" val="94965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Apical fishing mortality</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855681"/>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fishing mortality from 2008-2016 with dome-shaped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Drop in F 2017-2021 change to asymptotic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Increase in 2022 due again to change in model with ensemble</a:t>
            </a:r>
            <a:endParaRPr lang="en-US" sz="2400" dirty="0"/>
          </a:p>
        </p:txBody>
      </p:sp>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3962400" y="1921510"/>
            <a:ext cx="8229600" cy="4936490"/>
          </a:xfrm>
          <a:prstGeom prst="rect">
            <a:avLst/>
          </a:prstGeom>
        </p:spPr>
      </p:pic>
    </p:spTree>
    <p:extLst>
      <p:ext uri="{BB962C8B-B14F-4D97-AF65-F5344CB8AC3E}">
        <p14:creationId xmlns:p14="http://schemas.microsoft.com/office/powerpoint/2010/main" val="381985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66" name="Google Shape;366;p4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367" name="Google Shape;367;p4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Phase Plane</a:t>
            </a:r>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7" name="Picture 6"/>
          <p:cNvPicPr>
            <a:picLocks noChangeAspect="1"/>
          </p:cNvPicPr>
          <p:nvPr/>
        </p:nvPicPr>
        <p:blipFill rotWithShape="1">
          <a:blip r:embed="rId5"/>
          <a:srcRect t="12831"/>
          <a:stretch/>
        </p:blipFill>
        <p:spPr>
          <a:xfrm>
            <a:off x="4022896" y="2290255"/>
            <a:ext cx="8318947" cy="4567745"/>
          </a:xfrm>
          <a:prstGeom prst="rect">
            <a:avLst/>
          </a:prstGeom>
        </p:spPr>
      </p:pic>
      <p:sp>
        <p:nvSpPr>
          <p:cNvPr id="8" name="TextBox 7"/>
          <p:cNvSpPr txBox="1"/>
          <p:nvPr/>
        </p:nvSpPr>
        <p:spPr>
          <a:xfrm>
            <a:off x="433325" y="1855681"/>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fishing mortality from 2008-2016 with dome-shaped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Drop in F 2017-2021 change to asymptotic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Increase in 2022 due again to change in model with ensemble</a:t>
            </a:r>
            <a:endParaRPr lang="en-US" sz="2400" dirty="0"/>
          </a:p>
        </p:txBody>
      </p:sp>
    </p:spTree>
    <p:extLst>
      <p:ext uri="{BB962C8B-B14F-4D97-AF65-F5344CB8AC3E}">
        <p14:creationId xmlns:p14="http://schemas.microsoft.com/office/powerpoint/2010/main" val="268279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2"/>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75" name="Google Shape;375;p42"/>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
        <p:nvSpPr>
          <p:cNvPr id="376" name="Google Shape;376;p42"/>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Risk Table</a:t>
            </a:r>
            <a:endParaRPr/>
          </a:p>
        </p:txBody>
      </p:sp>
      <p:pic>
        <p:nvPicPr>
          <p:cNvPr id="378" name="Google Shape;378;p42"/>
          <p:cNvPicPr preferRelativeResize="0"/>
          <p:nvPr/>
        </p:nvPicPr>
        <p:blipFill>
          <a:blip r:embed="rId4">
            <a:alphaModFix/>
          </a:blip>
          <a:stretch>
            <a:fillRect/>
          </a:stretch>
        </p:blipFill>
        <p:spPr>
          <a:xfrm>
            <a:off x="1783988" y="1952700"/>
            <a:ext cx="8623935" cy="1457325"/>
          </a:xfrm>
          <a:prstGeom prst="rect">
            <a:avLst/>
          </a:prstGeom>
          <a:noFill/>
          <a:ln>
            <a:no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2" name="TextBox 1"/>
          <p:cNvSpPr txBox="1"/>
          <p:nvPr/>
        </p:nvSpPr>
        <p:spPr>
          <a:xfrm>
            <a:off x="145143" y="3668253"/>
            <a:ext cx="10726057" cy="2154436"/>
          </a:xfrm>
          <a:prstGeom prst="rect">
            <a:avLst/>
          </a:prstGeom>
          <a:noFill/>
        </p:spPr>
        <p:txBody>
          <a:bodyPr wrap="square" rtlCol="0">
            <a:spAutoFit/>
          </a:bodyPr>
          <a:lstStyle/>
          <a:p>
            <a:pPr marL="465138" indent="-465138"/>
            <a:r>
              <a:rPr lang="en-US" sz="2000" b="1" u="sng" dirty="0"/>
              <a:t>Assessment </a:t>
            </a:r>
            <a:r>
              <a:rPr lang="en-US" sz="2000" b="1" u="sng" dirty="0" smtClean="0"/>
              <a:t>:  </a:t>
            </a:r>
            <a:r>
              <a:rPr lang="en-US" sz="2000" dirty="0" smtClean="0"/>
              <a:t>No heightened concerns, autocorrelation in residuals for post-2007 suggests change in growth that may not be captured in current model </a:t>
            </a:r>
          </a:p>
          <a:p>
            <a:endParaRPr lang="en-US" sz="2000" b="1" u="sng" dirty="0" smtClean="0"/>
          </a:p>
          <a:p>
            <a:r>
              <a:rPr lang="en-US" sz="2000" b="1" u="sng" dirty="0" smtClean="0"/>
              <a:t>Pop. Dynamics:</a:t>
            </a:r>
            <a:r>
              <a:rPr lang="en-US" sz="2000" dirty="0" smtClean="0"/>
              <a:t>  All concerns captured within the models and ensemble.</a:t>
            </a:r>
          </a:p>
          <a:p>
            <a:endParaRPr lang="en-US" sz="2000" dirty="0" smtClean="0"/>
          </a:p>
          <a:p>
            <a:r>
              <a:rPr lang="en-US" sz="2000" b="1" u="sng" dirty="0" smtClean="0"/>
              <a:t>Environment/Ecosystem:</a:t>
            </a:r>
            <a:r>
              <a:rPr lang="en-US" sz="2000" dirty="0" smtClean="0"/>
              <a:t>  Conditions near normal across the board, return of cold pool, </a:t>
            </a:r>
            <a:endParaRPr lang="en-US" sz="2000"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85" name="Google Shape;385;p4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
        <p:nvSpPr>
          <p:cNvPr id="386" name="Google Shape;386;p4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ensemble –</a:t>
            </a:r>
            <a:br>
              <a:rPr lang="en-US" sz="3600" dirty="0" smtClean="0"/>
            </a:br>
            <a:r>
              <a:rPr lang="en-US" sz="3600" dirty="0" smtClean="0"/>
              <a:t>Projection scenarios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 name="Picture 1"/>
          <p:cNvPicPr>
            <a:picLocks noChangeAspect="1"/>
          </p:cNvPicPr>
          <p:nvPr/>
        </p:nvPicPr>
        <p:blipFill>
          <a:blip r:embed="rId5"/>
          <a:stretch>
            <a:fillRect/>
          </a:stretch>
        </p:blipFill>
        <p:spPr>
          <a:xfrm>
            <a:off x="3318025" y="2478214"/>
            <a:ext cx="8873975" cy="3845389"/>
          </a:xfrm>
          <a:prstGeom prst="rect">
            <a:avLst/>
          </a:prstGeom>
        </p:spPr>
      </p:pic>
      <p:sp>
        <p:nvSpPr>
          <p:cNvPr id="7" name="TextBox 6"/>
          <p:cNvSpPr txBox="1"/>
          <p:nvPr/>
        </p:nvSpPr>
        <p:spPr>
          <a:xfrm>
            <a:off x="261524" y="2478214"/>
            <a:ext cx="2884701"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Not overfishing</a:t>
            </a:r>
          </a:p>
          <a:p>
            <a:pPr marL="285750" indent="-285750">
              <a:buFont typeface="Arial" panose="020B0604020202020204" pitchFamily="34" charset="0"/>
              <a:buChar char="•"/>
            </a:pPr>
            <a:r>
              <a:rPr lang="en-US" sz="2400" dirty="0" smtClean="0"/>
              <a:t>Not overfished</a:t>
            </a:r>
          </a:p>
          <a:p>
            <a:pPr marL="285750" indent="-285750">
              <a:buFont typeface="Arial" panose="020B0604020202020204" pitchFamily="34" charset="0"/>
              <a:buChar char="•"/>
            </a:pPr>
            <a:r>
              <a:rPr lang="en-US" sz="2400" dirty="0" smtClean="0"/>
              <a:t>Not approaching an overfished condition</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With average recruitment projected decline through 2026 </a:t>
            </a:r>
          </a:p>
          <a:p>
            <a:pPr marL="285750" indent="-285750">
              <a:buFont typeface="Arial" panose="020B0604020202020204" pitchFamily="34" charset="0"/>
              <a:buChar char="•"/>
            </a:pPr>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0" y="2934789"/>
            <a:ext cx="4583216" cy="2590105"/>
          </a:xfrm>
          <a:prstGeom prst="rect">
            <a:avLst/>
          </a:prstGeom>
        </p:spPr>
      </p:pic>
      <p:sp>
        <p:nvSpPr>
          <p:cNvPr id="393" name="Google Shape;393;p44"/>
          <p:cNvSpPr/>
          <p:nvPr/>
        </p:nvSpPr>
        <p:spPr>
          <a:xfrm>
            <a:off x="433325" y="609600"/>
            <a:ext cx="11325300" cy="1190700"/>
          </a:xfrm>
          <a:prstGeom prst="rect">
            <a:avLst/>
          </a:prstGeom>
          <a:blipFill rotWithShape="1">
            <a:blip r:embed="rId4">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94" name="Google Shape;394;p4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
        <p:nvSpPr>
          <p:cNvPr id="395" name="Google Shape;395;p4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a:t>Harvest Recommendation</a:t>
            </a:r>
            <a:endParaRPr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5" name="Rectangle 1"/>
          <p:cNvSpPr>
            <a:spLocks noChangeArrowheads="1"/>
          </p:cNvSpPr>
          <p:nvPr/>
        </p:nvSpPr>
        <p:spPr bwMode="auto">
          <a:xfrm>
            <a:off x="3617913" y="2328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766731142"/>
              </p:ext>
            </p:extLst>
          </p:nvPr>
        </p:nvGraphicFramePr>
        <p:xfrm>
          <a:off x="4499428" y="2227958"/>
          <a:ext cx="7520772" cy="4104335"/>
        </p:xfrm>
        <a:graphic>
          <a:graphicData uri="http://schemas.openxmlformats.org/drawingml/2006/table">
            <a:tbl>
              <a:tblPr/>
              <a:tblGrid>
                <a:gridCol w="1036516">
                  <a:extLst>
                    <a:ext uri="{9D8B030D-6E8A-4147-A177-3AD203B41FA5}">
                      <a16:colId xmlns:a16="http://schemas.microsoft.com/office/drawing/2014/main" val="2112846742"/>
                    </a:ext>
                  </a:extLst>
                </a:gridCol>
                <a:gridCol w="1917523">
                  <a:extLst>
                    <a:ext uri="{9D8B030D-6E8A-4147-A177-3AD203B41FA5}">
                      <a16:colId xmlns:a16="http://schemas.microsoft.com/office/drawing/2014/main" val="343935699"/>
                    </a:ext>
                  </a:extLst>
                </a:gridCol>
                <a:gridCol w="1450758">
                  <a:extLst>
                    <a:ext uri="{9D8B030D-6E8A-4147-A177-3AD203B41FA5}">
                      <a16:colId xmlns:a16="http://schemas.microsoft.com/office/drawing/2014/main" val="928923428"/>
                    </a:ext>
                  </a:extLst>
                </a:gridCol>
                <a:gridCol w="1639987">
                  <a:extLst>
                    <a:ext uri="{9D8B030D-6E8A-4147-A177-3AD203B41FA5}">
                      <a16:colId xmlns:a16="http://schemas.microsoft.com/office/drawing/2014/main" val="2741912836"/>
                    </a:ext>
                  </a:extLst>
                </a:gridCol>
                <a:gridCol w="1475988">
                  <a:extLst>
                    <a:ext uri="{9D8B030D-6E8A-4147-A177-3AD203B41FA5}">
                      <a16:colId xmlns:a16="http://schemas.microsoft.com/office/drawing/2014/main" val="957098872"/>
                    </a:ext>
                  </a:extLst>
                </a:gridCol>
              </a:tblGrid>
              <a:tr h="293687">
                <a:tc>
                  <a:txBody>
                    <a:bodyPr/>
                    <a:lstStyle/>
                    <a:p>
                      <a:pPr algn="ctr" rtl="0" fontAlgn="t"/>
                      <a:r>
                        <a:rPr lang="en-US" sz="2000" b="1" i="0" u="none" strike="noStrike" dirty="0">
                          <a:solidFill>
                            <a:srgbClr val="000000"/>
                          </a:solidFill>
                          <a:effectLst/>
                          <a:latin typeface="Arial" panose="020B0604020202020204" pitchFamily="34" charset="0"/>
                        </a:rPr>
                        <a:t>Year</a:t>
                      </a:r>
                    </a:p>
                  </a:txBody>
                  <a:tcPr marL="9178" marR="9178" marT="9178" marB="0">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2000" b="1" i="0" u="none" strike="noStrike">
                          <a:solidFill>
                            <a:srgbClr val="000000"/>
                          </a:solidFill>
                          <a:effectLst/>
                          <a:latin typeface="Arial" panose="020B0604020202020204" pitchFamily="34" charset="0"/>
                        </a:rPr>
                        <a:t>Quantity</a:t>
                      </a:r>
                    </a:p>
                  </a:txBody>
                  <a:tcPr marL="9178" marR="9178" marT="9178"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2000" b="1" i="0" u="none" strike="noStrike">
                          <a:solidFill>
                            <a:srgbClr val="000000"/>
                          </a:solidFill>
                          <a:effectLst/>
                          <a:latin typeface="Arial" panose="020B0604020202020204" pitchFamily="34" charset="0"/>
                        </a:rPr>
                        <a:t>Last Year</a:t>
                      </a:r>
                    </a:p>
                  </a:txBody>
                  <a:tcPr marL="9178" marR="9178" marT="917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t"/>
                      <a:r>
                        <a:rPr lang="en-US" sz="2000" b="1" i="0" u="none" strike="noStrike">
                          <a:solidFill>
                            <a:srgbClr val="000000"/>
                          </a:solidFill>
                          <a:effectLst/>
                          <a:latin typeface="Arial" panose="020B0604020202020204" pitchFamily="34" charset="0"/>
                        </a:rPr>
                        <a:t>New Series</a:t>
                      </a:r>
                    </a:p>
                  </a:txBody>
                  <a:tcPr marL="9178" marR="9178" marT="9178" marB="0">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2000" b="1" i="0" u="none" strike="noStrike">
                          <a:solidFill>
                            <a:srgbClr val="000000"/>
                          </a:solidFill>
                          <a:effectLst/>
                          <a:latin typeface="Arial" panose="020B0604020202020204" pitchFamily="34" charset="0"/>
                        </a:rPr>
                        <a:t>Change</a:t>
                      </a:r>
                    </a:p>
                  </a:txBody>
                  <a:tcPr marL="9178" marR="9178" marT="9178"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5233983"/>
                  </a:ext>
                </a:extLst>
              </a:tr>
              <a:tr h="293687">
                <a:tc>
                  <a:txBody>
                    <a:bodyPr/>
                    <a:lstStyle/>
                    <a:p>
                      <a:pPr algn="ct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b"/>
                      <a:r>
                        <a:rPr lang="en-US" sz="2000" b="0" i="0" u="none" strike="noStrike" dirty="0">
                          <a:solidFill>
                            <a:srgbClr val="000000"/>
                          </a:solidFill>
                          <a:effectLst/>
                          <a:latin typeface="Arial" panose="020B0604020202020204" pitchFamily="34" charset="0"/>
                        </a:rPr>
                        <a:t>B</a:t>
                      </a:r>
                      <a:r>
                        <a:rPr lang="en-US" sz="2000" b="0" i="0" u="none" strike="noStrike" baseline="-25000" dirty="0">
                          <a:solidFill>
                            <a:srgbClr val="000000"/>
                          </a:solidFill>
                          <a:effectLst/>
                          <a:latin typeface="Arial" panose="020B0604020202020204" pitchFamily="34" charset="0"/>
                        </a:rPr>
                        <a:t>100%</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686,761</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a:solidFill>
                            <a:srgbClr val="000000"/>
                          </a:solidFill>
                          <a:effectLst/>
                          <a:latin typeface="Arial" panose="020B0604020202020204" pitchFamily="34" charset="0"/>
                        </a:rPr>
                        <a:t>668,477</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a:solidFill>
                            <a:srgbClr val="000000"/>
                          </a:solidFill>
                          <a:effectLst/>
                          <a:latin typeface="Arial" panose="020B0604020202020204" pitchFamily="34" charset="0"/>
                        </a:rPr>
                        <a:t>-2.70%</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60775282"/>
                  </a:ext>
                </a:extLst>
              </a:tr>
              <a:tr h="293687">
                <a:tc>
                  <a:txBody>
                    <a:bodyPr/>
                    <a:lstStyle/>
                    <a:p>
                      <a:pPr algn="ctr" rtl="0" fontAlgn="b"/>
                      <a:r>
                        <a:rPr lang="en-US" sz="2000" b="0" i="0" u="none" strike="noStrike">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2000" b="0" i="0" u="none" strike="noStrike">
                          <a:solidFill>
                            <a:srgbClr val="000000"/>
                          </a:solidFill>
                          <a:effectLst/>
                          <a:latin typeface="Arial" panose="020B0604020202020204" pitchFamily="34" charset="0"/>
                        </a:rPr>
                        <a:t>Tot Biom Age 0+</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rtl="0" fontAlgn="b"/>
                      <a:r>
                        <a:rPr lang="en-US" sz="2000" b="0" i="0" u="none" strike="noStrike" dirty="0">
                          <a:solidFill>
                            <a:srgbClr val="000000"/>
                          </a:solidFill>
                          <a:effectLst/>
                          <a:latin typeface="Arial" panose="020B0604020202020204" pitchFamily="34" charset="0"/>
                        </a:rPr>
                        <a:t>848,615</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844,578</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rtl="0" fontAlgn="b"/>
                      <a:r>
                        <a:rPr lang="en-US" sz="2000" b="0" i="0" u="none" strike="noStrike">
                          <a:solidFill>
                            <a:srgbClr val="000000"/>
                          </a:solidFill>
                          <a:effectLst/>
                          <a:latin typeface="Arial" panose="020B0604020202020204" pitchFamily="34" charset="0"/>
                        </a:rPr>
                        <a:t>-0.50%</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69570504"/>
                  </a:ext>
                </a:extLst>
              </a:tr>
              <a:tr h="293687">
                <a:tc>
                  <a:txBody>
                    <a:bodyPr/>
                    <a:lstStyle/>
                    <a:p>
                      <a:pPr algn="ctr" rtl="0" fontAlgn="b"/>
                      <a:r>
                        <a:rPr lang="en-US" sz="2000" b="0" i="0" u="none" strike="noStrike" dirty="0">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a:solidFill>
                            <a:srgbClr val="000000"/>
                          </a:solidFill>
                          <a:effectLst/>
                          <a:latin typeface="Arial" panose="020B0604020202020204" pitchFamily="34" charset="0"/>
                        </a:rPr>
                        <a:t>B</a:t>
                      </a:r>
                      <a:r>
                        <a:rPr lang="en-US" sz="2000" b="0" i="0" u="none" strike="noStrike" baseline="-25000">
                          <a:solidFill>
                            <a:srgbClr val="000000"/>
                          </a:solidFill>
                          <a:effectLst/>
                          <a:latin typeface="Arial" panose="020B0604020202020204" pitchFamily="34" charset="0"/>
                        </a:rPr>
                        <a:t>2023</a:t>
                      </a:r>
                      <a:endParaRPr lang="en-US" sz="2000" b="0" i="0" u="none" strike="noStrike">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254,585</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245,594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-3.50%</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72111296"/>
                  </a:ext>
                </a:extLst>
              </a:tr>
              <a:tr h="345777">
                <a:tc>
                  <a:txBody>
                    <a:bodyPr/>
                    <a:lstStyle/>
                    <a:p>
                      <a:pPr algn="ctr" rtl="0" fontAlgn="b"/>
                      <a:r>
                        <a:rPr lang="en-US" sz="2000" b="0" i="0" u="none" strike="noStrike">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dirty="0">
                          <a:solidFill>
                            <a:srgbClr val="000000"/>
                          </a:solidFill>
                          <a:effectLst/>
                          <a:latin typeface="Arial" panose="020B0604020202020204" pitchFamily="34" charset="0"/>
                        </a:rPr>
                        <a:t>B</a:t>
                      </a:r>
                      <a:r>
                        <a:rPr lang="en-US" sz="2000" b="0" i="0" u="none" strike="noStrike" baseline="-25000" dirty="0">
                          <a:solidFill>
                            <a:srgbClr val="000000"/>
                          </a:solidFill>
                          <a:effectLst/>
                          <a:latin typeface="Arial" panose="020B0604020202020204" pitchFamily="34" charset="0"/>
                        </a:rPr>
                        <a:t>%</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2000" b="0" i="0" u="none" strike="noStrike" dirty="0" smtClean="0">
                          <a:solidFill>
                            <a:srgbClr val="000000"/>
                          </a:solidFill>
                          <a:effectLst/>
                          <a:latin typeface="Arial" panose="020B0604020202020204" pitchFamily="34" charset="0"/>
                        </a:rPr>
                        <a:t>0.370</a:t>
                      </a:r>
                      <a:endParaRPr lang="en-US" sz="2000" b="0" i="0" u="none" strike="noStrike" dirty="0">
                        <a:solidFill>
                          <a:srgbClr val="000000"/>
                        </a:solidFill>
                        <a:effectLst/>
                        <a:latin typeface="Arial" panose="020B0604020202020204" pitchFamily="34" charset="0"/>
                      </a:endParaRP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0.367</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-0.80%</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42193262"/>
                  </a:ext>
                </a:extLst>
              </a:tr>
              <a:tr h="293687">
                <a:tc>
                  <a:txBody>
                    <a:bodyPr/>
                    <a:lstStyle/>
                    <a:p>
                      <a:pPr algn="ctr" rtl="0" fontAlgn="b"/>
                      <a:r>
                        <a:rPr lang="en-US" sz="2000" b="0" i="0" u="none" strike="noStrike" dirty="0">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dirty="0" err="1">
                          <a:solidFill>
                            <a:srgbClr val="000000"/>
                          </a:solidFill>
                          <a:effectLst/>
                          <a:latin typeface="Arial" panose="020B0604020202020204" pitchFamily="34" charset="0"/>
                        </a:rPr>
                        <a:t>maxF</a:t>
                      </a:r>
                      <a:r>
                        <a:rPr lang="en-US" sz="2000" b="0" i="0" u="none" strike="noStrike" baseline="-25000" dirty="0" err="1">
                          <a:solidFill>
                            <a:srgbClr val="000000"/>
                          </a:solidFill>
                          <a:effectLst/>
                          <a:latin typeface="Arial" panose="020B0604020202020204" pitchFamily="34" charset="0"/>
                        </a:rPr>
                        <a:t>ABC</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2000" b="0" i="0" u="none" strike="noStrike" dirty="0" smtClean="0">
                          <a:solidFill>
                            <a:srgbClr val="000000"/>
                          </a:solidFill>
                          <a:effectLst/>
                          <a:latin typeface="Arial" panose="020B0604020202020204" pitchFamily="34" charset="0"/>
                        </a:rPr>
                        <a:t>0.310</a:t>
                      </a:r>
                      <a:endParaRPr lang="en-US" sz="2000" b="0" i="0" u="none" strike="noStrike" dirty="0">
                        <a:solidFill>
                          <a:srgbClr val="000000"/>
                        </a:solidFill>
                        <a:effectLst/>
                        <a:latin typeface="Arial" panose="020B0604020202020204" pitchFamily="34" charset="0"/>
                      </a:endParaRP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0.293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-5.50%</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60179518"/>
                  </a:ext>
                </a:extLst>
              </a:tr>
              <a:tr h="293687">
                <a:tc>
                  <a:txBody>
                    <a:bodyPr/>
                    <a:lstStyle/>
                    <a:p>
                      <a:pPr algn="ctr" rtl="0" fontAlgn="b"/>
                      <a:r>
                        <a:rPr lang="en-US" sz="2000" b="0" i="0" u="none" strike="noStrike">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US" sz="2000" b="0" i="0" u="none" strike="noStrike">
                          <a:solidFill>
                            <a:srgbClr val="000000"/>
                          </a:solidFill>
                          <a:effectLst/>
                          <a:latin typeface="Arial" panose="020B0604020202020204" pitchFamily="34" charset="0"/>
                        </a:rPr>
                        <a:t>maxABC</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rtl="0" fontAlgn="b"/>
                      <a:r>
                        <a:rPr lang="en-US" sz="2000" b="0" i="0" u="none" strike="noStrike" dirty="0">
                          <a:solidFill>
                            <a:srgbClr val="000000"/>
                          </a:solidFill>
                          <a:effectLst/>
                          <a:latin typeface="Arial" panose="020B0604020202020204" pitchFamily="34" charset="0"/>
                        </a:rPr>
                        <a:t>151,709</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144,834</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2000" b="0" i="0" u="none" strike="noStrike">
                          <a:solidFill>
                            <a:srgbClr val="000000"/>
                          </a:solidFill>
                          <a:effectLst/>
                          <a:latin typeface="Arial" panose="020B0604020202020204" pitchFamily="34" charset="0"/>
                        </a:rPr>
                        <a:t>-4.50%</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4768851"/>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2000" b="0" i="0" u="none" strike="noStrike">
                          <a:solidFill>
                            <a:srgbClr val="000000"/>
                          </a:solidFill>
                          <a:effectLst/>
                          <a:latin typeface="Arial" panose="020B0604020202020204" pitchFamily="34" charset="0"/>
                        </a:rPr>
                        <a:t>Tot biom Age 0+ </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831,566</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576095939"/>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dirty="0">
                          <a:solidFill>
                            <a:srgbClr val="000000"/>
                          </a:solidFill>
                          <a:effectLst/>
                          <a:latin typeface="Arial" panose="020B0604020202020204" pitchFamily="34" charset="0"/>
                        </a:rPr>
                        <a:t>B</a:t>
                      </a:r>
                      <a:r>
                        <a:rPr lang="en-US" sz="2000" b="0" i="0" u="none" strike="noStrike" baseline="-25000" dirty="0">
                          <a:solidFill>
                            <a:srgbClr val="000000"/>
                          </a:solidFill>
                          <a:effectLst/>
                          <a:latin typeface="Arial" panose="020B0604020202020204" pitchFamily="34" charset="0"/>
                        </a:rPr>
                        <a:t>2024</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242,911</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765989431"/>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a:solidFill>
                            <a:srgbClr val="000000"/>
                          </a:solidFill>
                          <a:effectLst/>
                          <a:latin typeface="Arial" panose="020B0604020202020204" pitchFamily="34" charset="0"/>
                        </a:rPr>
                        <a:t>B</a:t>
                      </a:r>
                      <a:r>
                        <a:rPr lang="en-US" sz="2000" b="0" i="0" u="none" strike="noStrike" baseline="-25000">
                          <a:solidFill>
                            <a:srgbClr val="000000"/>
                          </a:solidFill>
                          <a:effectLst/>
                          <a:latin typeface="Arial" panose="020B0604020202020204" pitchFamily="34" charset="0"/>
                        </a:rPr>
                        <a:t>%</a:t>
                      </a:r>
                      <a:endParaRPr lang="en-US" sz="2000" b="0" i="0" u="none" strike="noStrike">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0.364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28226366"/>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a:solidFill>
                            <a:srgbClr val="000000"/>
                          </a:solidFill>
                          <a:effectLst/>
                          <a:latin typeface="Arial" panose="020B0604020202020204" pitchFamily="34" charset="0"/>
                        </a:rPr>
                        <a:t>maxF</a:t>
                      </a:r>
                      <a:r>
                        <a:rPr lang="en-US" sz="2000" b="0" i="0" u="none" strike="noStrike" baseline="-25000">
                          <a:solidFill>
                            <a:srgbClr val="000000"/>
                          </a:solidFill>
                          <a:effectLst/>
                          <a:latin typeface="Arial" panose="020B0604020202020204" pitchFamily="34" charset="0"/>
                        </a:rPr>
                        <a:t>ABC</a:t>
                      </a:r>
                      <a:endParaRPr lang="en-US" sz="2000" b="0" i="0" u="none" strike="noStrike">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0.29</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642094104"/>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US" sz="2000" b="0" i="0" u="none" strike="noStrike">
                          <a:solidFill>
                            <a:srgbClr val="000000"/>
                          </a:solidFill>
                          <a:effectLst/>
                          <a:latin typeface="Arial" panose="020B0604020202020204" pitchFamily="34" charset="0"/>
                        </a:rPr>
                        <a:t>maxABC</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a:solidFill>
                            <a:srgbClr val="000000"/>
                          </a:solidFill>
                          <a:effectLst/>
                          <a:latin typeface="Arial" panose="020B0604020202020204" pitchFamily="34" charset="0"/>
                        </a:rPr>
                        <a:t>140,159</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0684180"/>
                  </a:ext>
                </a:extLst>
              </a:tr>
            </a:tbl>
          </a:graphicData>
        </a:graphic>
      </p:graphicFrame>
    </p:spTree>
    <p:extLst>
      <p:ext uri="{BB962C8B-B14F-4D97-AF65-F5344CB8AC3E}">
        <p14:creationId xmlns:p14="http://schemas.microsoft.com/office/powerpoint/2010/main" val="187895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smtClean="0"/>
              <a:t>The </a:t>
            </a:r>
            <a:r>
              <a:rPr lang="en-US" sz="2000" i="1" dirty="0"/>
              <a:t>SSC recommends that inclusion of [fishery age composition data] be fully explored in a later assessment cycle, either within a single model or multiple ensemble members, highlighting that it views this as a top priority for future research. </a:t>
            </a:r>
            <a:endParaRPr lang="en-US" sz="2000" i="1" dirty="0" smtClean="0"/>
          </a:p>
          <a:p>
            <a:endParaRPr lang="en-US" sz="2000" dirty="0"/>
          </a:p>
          <a:p>
            <a:pPr lvl="1"/>
            <a:r>
              <a:rPr lang="en-US" b="1" dirty="0"/>
              <a:t>Given the already monumental task of taking this stock over from Dr. Thompson, the authors chose not to investigate the use of fishery age composition data. This also in light of the SSCs recommendation to minimize changes to the suite of models comprising the ensemble. The authors intend to investigate the use of fishery age composition data in the future.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335065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94" name="Google Shape;394;p4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
        <p:nvSpPr>
          <p:cNvPr id="395" name="Google Shape;395;p4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Harvest Recommendation</a:t>
            </a:r>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 name="Picture 1"/>
          <p:cNvPicPr>
            <a:picLocks noChangeAspect="1"/>
          </p:cNvPicPr>
          <p:nvPr/>
        </p:nvPicPr>
        <p:blipFill rotWithShape="1">
          <a:blip r:embed="rId5"/>
          <a:srcRect l="23485" t="56805" r="22146" b="21510"/>
          <a:stretch/>
        </p:blipFill>
        <p:spPr>
          <a:xfrm>
            <a:off x="4866364" y="1862013"/>
            <a:ext cx="7153836" cy="4951343"/>
          </a:xfrm>
          <a:prstGeom prst="rect">
            <a:avLst/>
          </a:prstGeom>
        </p:spPr>
      </p:pic>
      <p:pic>
        <p:nvPicPr>
          <p:cNvPr id="7" name="Picture 6"/>
          <p:cNvPicPr>
            <a:picLocks noChangeAspect="1"/>
          </p:cNvPicPr>
          <p:nvPr/>
        </p:nvPicPr>
        <p:blipFill>
          <a:blip r:embed="rId6"/>
          <a:stretch>
            <a:fillRect/>
          </a:stretch>
        </p:blipFill>
        <p:spPr>
          <a:xfrm>
            <a:off x="226084" y="4688116"/>
            <a:ext cx="2511689" cy="1928046"/>
          </a:xfrm>
          <a:prstGeom prst="rect">
            <a:avLst/>
          </a:prstGeom>
        </p:spPr>
      </p:pic>
      <p:pic>
        <p:nvPicPr>
          <p:cNvPr id="9" name="Picture 8"/>
          <p:cNvPicPr>
            <a:picLocks noChangeAspect="1"/>
          </p:cNvPicPr>
          <p:nvPr/>
        </p:nvPicPr>
        <p:blipFill rotWithShape="1">
          <a:blip r:embed="rId7"/>
          <a:srcRect r="-693"/>
          <a:stretch/>
        </p:blipFill>
        <p:spPr bwMode="auto">
          <a:xfrm>
            <a:off x="259157" y="2784436"/>
            <a:ext cx="2514600" cy="1903680"/>
          </a:xfrm>
          <a:prstGeom prst="rect">
            <a:avLst/>
          </a:prstGeom>
          <a:ln>
            <a:noFill/>
          </a:ln>
          <a:extLst>
            <a:ext uri="{53640926-AAD7-44D8-BBD7-CCE9431645EC}">
              <a14:shadowObscured xmlns:a14="http://schemas.microsoft.com/office/drawing/2010/main"/>
            </a:ext>
          </a:extLst>
        </p:spPr>
      </p:pic>
      <p:pic>
        <p:nvPicPr>
          <p:cNvPr id="10" name="Picture 9"/>
          <p:cNvPicPr>
            <a:picLocks noChangeAspect="1"/>
          </p:cNvPicPr>
          <p:nvPr/>
        </p:nvPicPr>
        <p:blipFill>
          <a:blip r:embed="rId8"/>
          <a:stretch>
            <a:fillRect/>
          </a:stretch>
        </p:blipFill>
        <p:spPr>
          <a:xfrm>
            <a:off x="2195072" y="2786008"/>
            <a:ext cx="2494913" cy="1901952"/>
          </a:xfrm>
          <a:prstGeom prst="rect">
            <a:avLst/>
          </a:prstGeom>
        </p:spPr>
      </p:pic>
      <p:pic>
        <p:nvPicPr>
          <p:cNvPr id="8" name="Picture 7"/>
          <p:cNvPicPr>
            <a:picLocks noChangeAspect="1"/>
          </p:cNvPicPr>
          <p:nvPr/>
        </p:nvPicPr>
        <p:blipFill>
          <a:blip r:embed="rId9"/>
          <a:stretch>
            <a:fillRect/>
          </a:stretch>
        </p:blipFill>
        <p:spPr>
          <a:xfrm>
            <a:off x="2177592" y="4688116"/>
            <a:ext cx="2514600" cy="1916959"/>
          </a:xfrm>
          <a:prstGeom prst="rect">
            <a:avLst/>
          </a:prstGeom>
        </p:spPr>
      </p:pic>
      <p:sp>
        <p:nvSpPr>
          <p:cNvPr id="3" name="TextBox 2"/>
          <p:cNvSpPr txBox="1"/>
          <p:nvPr/>
        </p:nvSpPr>
        <p:spPr>
          <a:xfrm>
            <a:off x="433325" y="2936430"/>
            <a:ext cx="545342" cy="307777"/>
          </a:xfrm>
          <a:prstGeom prst="rect">
            <a:avLst/>
          </a:prstGeom>
          <a:noFill/>
        </p:spPr>
        <p:txBody>
          <a:bodyPr wrap="none" rtlCol="0">
            <a:spAutoFit/>
          </a:bodyPr>
          <a:lstStyle/>
          <a:p>
            <a:r>
              <a:rPr lang="en-US" dirty="0" smtClean="0"/>
              <a:t>B</a:t>
            </a:r>
            <a:r>
              <a:rPr lang="en-US" baseline="-25000" dirty="0" smtClean="0"/>
              <a:t>37%</a:t>
            </a:r>
            <a:endParaRPr lang="en-US" baseline="-25000" dirty="0"/>
          </a:p>
        </p:txBody>
      </p:sp>
      <p:sp>
        <p:nvSpPr>
          <p:cNvPr id="12" name="TextBox 11"/>
          <p:cNvSpPr txBox="1"/>
          <p:nvPr/>
        </p:nvSpPr>
        <p:spPr>
          <a:xfrm>
            <a:off x="2378018" y="2918792"/>
            <a:ext cx="545342" cy="307777"/>
          </a:xfrm>
          <a:prstGeom prst="rect">
            <a:avLst/>
          </a:prstGeom>
          <a:noFill/>
        </p:spPr>
        <p:txBody>
          <a:bodyPr wrap="none" rtlCol="0">
            <a:spAutoFit/>
          </a:bodyPr>
          <a:lstStyle/>
          <a:p>
            <a:r>
              <a:rPr lang="en-US" dirty="0" smtClean="0"/>
              <a:t>B</a:t>
            </a:r>
            <a:r>
              <a:rPr lang="en-US" baseline="-25000" dirty="0" smtClean="0"/>
              <a:t>36%</a:t>
            </a:r>
            <a:endParaRPr lang="en-US" baseline="-25000" dirty="0"/>
          </a:p>
        </p:txBody>
      </p:sp>
      <p:sp>
        <p:nvSpPr>
          <p:cNvPr id="13" name="TextBox 12"/>
          <p:cNvSpPr txBox="1"/>
          <p:nvPr/>
        </p:nvSpPr>
        <p:spPr>
          <a:xfrm>
            <a:off x="523253" y="4782054"/>
            <a:ext cx="910827" cy="307777"/>
          </a:xfrm>
          <a:prstGeom prst="rect">
            <a:avLst/>
          </a:prstGeom>
          <a:noFill/>
        </p:spPr>
        <p:txBody>
          <a:bodyPr wrap="none" rtlCol="0">
            <a:spAutoFit/>
          </a:bodyPr>
          <a:lstStyle/>
          <a:p>
            <a:r>
              <a:rPr lang="en-US" dirty="0" smtClean="0"/>
              <a:t>144.8 KT</a:t>
            </a:r>
            <a:endParaRPr lang="en-US" baseline="-25000" dirty="0"/>
          </a:p>
        </p:txBody>
      </p:sp>
      <p:sp>
        <p:nvSpPr>
          <p:cNvPr id="14" name="TextBox 13"/>
          <p:cNvSpPr txBox="1"/>
          <p:nvPr/>
        </p:nvSpPr>
        <p:spPr>
          <a:xfrm>
            <a:off x="2474761" y="4822472"/>
            <a:ext cx="910827" cy="307777"/>
          </a:xfrm>
          <a:prstGeom prst="rect">
            <a:avLst/>
          </a:prstGeom>
          <a:noFill/>
        </p:spPr>
        <p:txBody>
          <a:bodyPr wrap="none" rtlCol="0">
            <a:spAutoFit/>
          </a:bodyPr>
          <a:lstStyle/>
          <a:p>
            <a:r>
              <a:rPr lang="en-US" dirty="0" smtClean="0"/>
              <a:t>140.2 KT</a:t>
            </a:r>
            <a:endParaRPr lang="en-US" baseline="-25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5"/>
        <p:cNvGrpSpPr/>
        <p:nvPr/>
      </p:nvGrpSpPr>
      <p:grpSpPr>
        <a:xfrm>
          <a:off x="0" y="0"/>
          <a:ext cx="0" cy="0"/>
          <a:chOff x="0" y="0"/>
          <a:chExt cx="0" cy="0"/>
        </a:xfrm>
      </p:grpSpPr>
      <p:sp>
        <p:nvSpPr>
          <p:cNvPr id="446" name="Google Shape;446;p50"/>
          <p:cNvSpPr/>
          <p:nvPr/>
        </p:nvSpPr>
        <p:spPr>
          <a:xfrm>
            <a:off x="446534" y="457200"/>
            <a:ext cx="3703200" cy="9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0"/>
          <p:cNvSpPr/>
          <p:nvPr/>
        </p:nvSpPr>
        <p:spPr>
          <a:xfrm>
            <a:off x="8042147" y="453643"/>
            <a:ext cx="3703200" cy="9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4241830" y="457200"/>
            <a:ext cx="3703200" cy="9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0"/>
          <p:cNvSpPr/>
          <p:nvPr/>
        </p:nvSpPr>
        <p:spPr>
          <a:xfrm>
            <a:off x="446534" y="3085765"/>
            <a:ext cx="11262900"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451" name="Google Shape;451;p50"/>
          <p:cNvSpPr/>
          <p:nvPr/>
        </p:nvSpPr>
        <p:spPr>
          <a:xfrm>
            <a:off x="581191" y="457201"/>
            <a:ext cx="1106100" cy="585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0"/>
          <p:cNvSpPr/>
          <p:nvPr/>
        </p:nvSpPr>
        <p:spPr>
          <a:xfrm>
            <a:off x="1784420" y="457200"/>
            <a:ext cx="6248400" cy="585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0"/>
          <p:cNvSpPr/>
          <p:nvPr/>
        </p:nvSpPr>
        <p:spPr>
          <a:xfrm>
            <a:off x="8129872" y="453642"/>
            <a:ext cx="3615600" cy="5863200"/>
          </a:xfrm>
          <a:prstGeom prst="rect">
            <a:avLst/>
          </a:prstGeom>
          <a:solidFill>
            <a:srgbClr val="6C7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0"/>
          <p:cNvSpPr txBox="1">
            <a:spLocks noGrp="1"/>
          </p:cNvSpPr>
          <p:nvPr>
            <p:ph type="title"/>
          </p:nvPr>
        </p:nvSpPr>
        <p:spPr>
          <a:xfrm>
            <a:off x="2037077" y="600628"/>
            <a:ext cx="5526900" cy="2784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FFFF"/>
              </a:buClr>
              <a:buSzPts val="6000"/>
              <a:buFont typeface="Gill Sans"/>
              <a:buNone/>
            </a:pPr>
            <a:r>
              <a:rPr lang="en-US" sz="6000">
                <a:solidFill>
                  <a:schemeClr val="lt1"/>
                </a:solidFill>
              </a:rPr>
              <a:t>QUESTIONS?</a:t>
            </a:r>
            <a:endParaRPr>
              <a:solidFill>
                <a:schemeClr val="lt1"/>
              </a:solidFill>
            </a:endParaRPr>
          </a:p>
        </p:txBody>
      </p:sp>
      <p:sp>
        <p:nvSpPr>
          <p:cNvPr id="2" name="Text Placeholder 1"/>
          <p:cNvSpPr>
            <a:spLocks noGrp="1"/>
          </p:cNvSpPr>
          <p:nvPr>
            <p:ph type="body"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30" name="Google Shape;430;p4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sp>
        <p:nvSpPr>
          <p:cNvPr id="431" name="Google Shape;431;p4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Thanks to the many Contributors to this assessment</a:t>
            </a:r>
            <a:endParaRPr dirty="0"/>
          </a:p>
        </p:txBody>
      </p:sp>
      <p:sp>
        <p:nvSpPr>
          <p:cNvPr id="432" name="Google Shape;432;p48"/>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123444" indent="0">
              <a:buNone/>
            </a:pPr>
            <a:r>
              <a:rPr lang="en-US" dirty="0"/>
              <a:t>Caitlin Allen-</a:t>
            </a:r>
            <a:r>
              <a:rPr lang="en-US" dirty="0" err="1"/>
              <a:t>Akselrud</a:t>
            </a:r>
            <a:r>
              <a:rPr lang="en-US" dirty="0"/>
              <a:t>, </a:t>
            </a:r>
            <a:r>
              <a:rPr lang="en-US" dirty="0" err="1"/>
              <a:t>Kerim</a:t>
            </a:r>
            <a:r>
              <a:rPr lang="en-US" dirty="0"/>
              <a:t> Aydin, Mathew Callahan, Curry Cunningham, Lucas </a:t>
            </a:r>
            <a:r>
              <a:rPr lang="en-US" dirty="0" err="1"/>
              <a:t>DeFilippo</a:t>
            </a:r>
            <a:r>
              <a:rPr lang="en-US" dirty="0"/>
              <a:t>, Bridget </a:t>
            </a:r>
            <a:r>
              <a:rPr lang="en-US" dirty="0" err="1"/>
              <a:t>Ferriss</a:t>
            </a:r>
            <a:r>
              <a:rPr lang="en-US" dirty="0"/>
              <a:t>, Ben </a:t>
            </a:r>
            <a:r>
              <a:rPr lang="en-US" dirty="0" err="1"/>
              <a:t>Fissel</a:t>
            </a:r>
            <a:r>
              <a:rPr lang="en-US" dirty="0"/>
              <a:t>, Madison Hall, Kirstin </a:t>
            </a:r>
            <a:r>
              <a:rPr lang="en-US" dirty="0" err="1"/>
              <a:t>Holsman</a:t>
            </a:r>
            <a:r>
              <a:rPr lang="en-US" dirty="0"/>
              <a:t>, Tom Hurst, Kelly Kearney, Ben Laurel, Cecilia A. O’Leary, Beth Matta, Susanne McDermott, Sandi </a:t>
            </a:r>
            <a:r>
              <a:rPr lang="en-US" dirty="0" err="1"/>
              <a:t>Neidetcher</a:t>
            </a:r>
            <a:r>
              <a:rPr lang="en-US" dirty="0"/>
              <a:t>, Jens Nielsen, Kimberly Rand, Patrick </a:t>
            </a:r>
            <a:r>
              <a:rPr lang="en-US" dirty="0" err="1"/>
              <a:t>Ressler</a:t>
            </a:r>
            <a:r>
              <a:rPr lang="en-US" dirty="0"/>
              <a:t>, Heather Renner, Sean Rohan, Katie Sweeney, James Thorson, </a:t>
            </a:r>
            <a:r>
              <a:rPr lang="en-US" dirty="0" err="1"/>
              <a:t>Muyin</a:t>
            </a:r>
            <a:r>
              <a:rPr lang="en-US" dirty="0"/>
              <a:t> Wang, Jordan Watson, Sarah Wise, and </a:t>
            </a:r>
            <a:r>
              <a:rPr lang="en-US" dirty="0" err="1"/>
              <a:t>Stephani</a:t>
            </a:r>
            <a:r>
              <a:rPr lang="en-US" dirty="0"/>
              <a:t> </a:t>
            </a:r>
            <a:r>
              <a:rPr lang="en-US" dirty="0" err="1"/>
              <a:t>Zador</a:t>
            </a:r>
            <a:endParaRPr lang="en-US" dirty="0"/>
          </a:p>
          <a:p>
            <a:pPr marL="123444" lvl="0" indent="0" algn="l" rtl="0">
              <a:spcBef>
                <a:spcPts val="360"/>
              </a:spcBef>
              <a:spcAft>
                <a:spcPts val="0"/>
              </a:spcAft>
              <a:buSzPts val="1656"/>
              <a:buNone/>
            </a:pPr>
            <a:endParaRPr dirty="0">
              <a:latin typeface="Arial"/>
              <a:ea typeface="Arial"/>
              <a:cs typeface="Arial"/>
              <a:sym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0824" y="476152"/>
            <a:ext cx="1659868" cy="1003952"/>
          </a:xfrm>
          <a:prstGeom prst="rect">
            <a:avLst/>
          </a:prstGeom>
        </p:spPr>
      </p:pic>
    </p:spTree>
    <p:extLst>
      <p:ext uri="{BB962C8B-B14F-4D97-AF65-F5344CB8AC3E}">
        <p14:creationId xmlns:p14="http://schemas.microsoft.com/office/powerpoint/2010/main" val="417363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configurations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3" name="Table 2"/>
          <p:cNvGraphicFramePr>
            <a:graphicFrameLocks noGrp="1"/>
          </p:cNvGraphicFramePr>
          <p:nvPr/>
        </p:nvGraphicFramePr>
        <p:xfrm>
          <a:off x="581192" y="2185078"/>
          <a:ext cx="11029499" cy="3657600"/>
        </p:xfrm>
        <a:graphic>
          <a:graphicData uri="http://schemas.openxmlformats.org/drawingml/2006/table">
            <a:tbl>
              <a:tblPr firstRow="1" bandRow="1"/>
              <a:tblGrid>
                <a:gridCol w="2975505">
                  <a:extLst>
                    <a:ext uri="{9D8B030D-6E8A-4147-A177-3AD203B41FA5}">
                      <a16:colId xmlns:a16="http://schemas.microsoft.com/office/drawing/2014/main" val="3377726341"/>
                    </a:ext>
                  </a:extLst>
                </a:gridCol>
                <a:gridCol w="1767404">
                  <a:extLst>
                    <a:ext uri="{9D8B030D-6E8A-4147-A177-3AD203B41FA5}">
                      <a16:colId xmlns:a16="http://schemas.microsoft.com/office/drawing/2014/main" val="4267026025"/>
                    </a:ext>
                  </a:extLst>
                </a:gridCol>
                <a:gridCol w="1856893">
                  <a:extLst>
                    <a:ext uri="{9D8B030D-6E8A-4147-A177-3AD203B41FA5}">
                      <a16:colId xmlns:a16="http://schemas.microsoft.com/office/drawing/2014/main" val="613934090"/>
                    </a:ext>
                  </a:extLst>
                </a:gridCol>
                <a:gridCol w="1566054">
                  <a:extLst>
                    <a:ext uri="{9D8B030D-6E8A-4147-A177-3AD203B41FA5}">
                      <a16:colId xmlns:a16="http://schemas.microsoft.com/office/drawing/2014/main" val="3196119636"/>
                    </a:ext>
                  </a:extLst>
                </a:gridCol>
                <a:gridCol w="1409449">
                  <a:extLst>
                    <a:ext uri="{9D8B030D-6E8A-4147-A177-3AD203B41FA5}">
                      <a16:colId xmlns:a16="http://schemas.microsoft.com/office/drawing/2014/main" val="2368459751"/>
                    </a:ext>
                  </a:extLst>
                </a:gridCol>
                <a:gridCol w="1454194">
                  <a:extLst>
                    <a:ext uri="{9D8B030D-6E8A-4147-A177-3AD203B41FA5}">
                      <a16:colId xmlns:a16="http://schemas.microsoft.com/office/drawing/2014/main" val="3165635331"/>
                    </a:ext>
                  </a:extLst>
                </a:gridCol>
              </a:tblGrid>
              <a:tr h="192362">
                <a:tc>
                  <a:txBody>
                    <a:bodyPr/>
                    <a:lstStyle/>
                    <a:p>
                      <a:pPr marL="0" marR="0" algn="ctr">
                        <a:spcBef>
                          <a:spcPts val="100"/>
                        </a:spcBef>
                        <a:spcAft>
                          <a:spcPts val="100"/>
                        </a:spcAft>
                      </a:pPr>
                      <a:r>
                        <a:rPr lang="en-US" sz="2000" b="1" dirty="0" smtClean="0">
                          <a:solidFill>
                            <a:srgbClr val="000000"/>
                          </a:solidFill>
                          <a:effectLst/>
                          <a:latin typeface="Times New Roman" panose="02020603050405020304" pitchFamily="18" charset="0"/>
                          <a:ea typeface="Arial" panose="020B0604020202020204" pitchFamily="34" charset="0"/>
                          <a:cs typeface="Arial" panose="020B0604020202020204" pitchFamily="34" charset="0"/>
                        </a:rPr>
                        <a:t>Label</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19.12</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19.12A</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21.1</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21.2</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Ensemble</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1608729"/>
                  </a:ext>
                </a:extLst>
              </a:tr>
              <a:tr h="25490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 parameters</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348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306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310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307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93181091"/>
                  </a:ext>
                </a:extLst>
              </a:tr>
              <a:tr h="25490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LN(R</a:t>
                      </a:r>
                      <a:r>
                        <a:rPr lang="en-US" sz="2000" baseline="-25000" dirty="0">
                          <a:solidFill>
                            <a:srgbClr val="000000"/>
                          </a:solidFill>
                          <a:effectLst/>
                          <a:latin typeface="Times New Roman" panose="02020603050405020304" pitchFamily="18" charset="0"/>
                          <a:ea typeface="Arial" panose="020B0604020202020204" pitchFamily="34" charset="0"/>
                        </a:rPr>
                        <a:t>0</a:t>
                      </a:r>
                      <a:r>
                        <a:rPr lang="en-US" sz="2000" dirty="0">
                          <a:solidFill>
                            <a:srgbClr val="000000"/>
                          </a:solidFill>
                          <a:effectLst/>
                          <a:latin typeface="Times New Roman" panose="02020603050405020304" pitchFamily="18" charset="0"/>
                          <a:ea typeface="Arial" panose="020B0604020202020204" pitchFamily="34" charset="0"/>
                        </a:rPr>
                        <a:t>)</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13.074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13.260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12.987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13.253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13.142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833558037"/>
                  </a:ext>
                </a:extLst>
              </a:tr>
              <a:tr h="300750">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Natural mortality (M)</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0.363</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0.324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0.359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0.347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604615328"/>
                  </a:ext>
                </a:extLst>
              </a:tr>
              <a:tr h="254906">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L∞</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116.345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111.848</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144.934</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115.542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121.411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669825250"/>
                  </a:ext>
                </a:extLst>
              </a:tr>
              <a:tr h="254906">
                <a:tc>
                  <a:txBody>
                    <a:bodyPr/>
                    <a:lstStyle/>
                    <a:p>
                      <a:pPr marL="0" marR="0">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VonBert</a:t>
                      </a:r>
                      <a:r>
                        <a:rPr lang="en-US" sz="2000" dirty="0">
                          <a:solidFill>
                            <a:srgbClr val="000000"/>
                          </a:solidFill>
                          <a:effectLst/>
                          <a:latin typeface="Times New Roman" panose="02020603050405020304" pitchFamily="18" charset="0"/>
                          <a:ea typeface="Arial" panose="020B0604020202020204" pitchFamily="34" charset="0"/>
                        </a:rPr>
                        <a:t> K</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0.107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0.118</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0.064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0.103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0.100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944055346"/>
                  </a:ext>
                </a:extLst>
              </a:tr>
              <a:tr h="254906">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Bratio 2021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0.374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0.415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0.349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0.368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0.380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329192282"/>
                  </a:ext>
                </a:extLst>
              </a:tr>
              <a:tr h="254906">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SPRratio 2020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0.583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0.538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0.603</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0.564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0.570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015371145"/>
                  </a:ext>
                </a:extLst>
              </a:tr>
              <a:tr h="300750">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Q</a:t>
                      </a:r>
                      <a:r>
                        <a:rPr lang="en-US" sz="2000" baseline="-25000">
                          <a:solidFill>
                            <a:srgbClr val="000000"/>
                          </a:solidFill>
                          <a:effectLst/>
                          <a:latin typeface="Times New Roman" panose="02020603050405020304" pitchFamily="18" charset="0"/>
                          <a:ea typeface="Arial" panose="020B0604020202020204" pitchFamily="34" charset="0"/>
                        </a:rPr>
                        <a:t>  </a:t>
                      </a:r>
                      <a:r>
                        <a:rPr lang="en-US" sz="2000">
                          <a:effectLst/>
                          <a:latin typeface="Times New Roman" panose="02020603050405020304" pitchFamily="18" charset="0"/>
                          <a:ea typeface="Times New Roman" panose="02020603050405020304" pitchFamily="18" charset="0"/>
                        </a:rPr>
                        <a:t>Bottom trawl survey</a:t>
                      </a: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1.033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0.917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1.067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0.890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0.978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143807020"/>
                  </a:ext>
                </a:extLst>
              </a:tr>
              <a:tr h="254906">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B</a:t>
                      </a:r>
                      <a:r>
                        <a:rPr lang="en-US" sz="2000" baseline="-25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100%</a:t>
                      </a: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 (10</a:t>
                      </a:r>
                      <a:r>
                        <a:rPr lang="en-US" sz="2000" baseline="30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6</a:t>
                      </a: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 t)</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0.654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0.639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0.789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0.647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0.679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964146398"/>
                  </a:ext>
                </a:extLst>
              </a:tr>
              <a:tr h="25490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F</a:t>
                      </a:r>
                      <a:r>
                        <a:rPr lang="en-US" sz="2000" baseline="-25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40%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0.301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0.349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0.278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0.353</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0.320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247621426"/>
                  </a:ext>
                </a:extLst>
              </a:tr>
              <a:tr h="254906">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F</a:t>
                      </a:r>
                      <a:r>
                        <a:rPr lang="en-US" sz="2000" baseline="-25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35%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0.367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0.425</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0.331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0.429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0.388</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145339582"/>
                  </a:ext>
                </a:extLst>
              </a:tr>
            </a:tbl>
          </a:graphicData>
        </a:graphic>
      </p:graphicFrame>
    </p:spTree>
    <p:extLst>
      <p:ext uri="{BB962C8B-B14F-4D97-AF65-F5344CB8AC3E}">
        <p14:creationId xmlns:p14="http://schemas.microsoft.com/office/powerpoint/2010/main" val="7453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configurations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4" name="Table 3"/>
          <p:cNvGraphicFramePr>
            <a:graphicFrameLocks noGrp="1"/>
          </p:cNvGraphicFramePr>
          <p:nvPr/>
        </p:nvGraphicFramePr>
        <p:xfrm>
          <a:off x="547052" y="2067197"/>
          <a:ext cx="11021695" cy="3657600"/>
        </p:xfrm>
        <a:graphic>
          <a:graphicData uri="http://schemas.openxmlformats.org/drawingml/2006/table">
            <a:tbl>
              <a:tblPr firstRow="1" bandRow="1"/>
              <a:tblGrid>
                <a:gridCol w="3760788">
                  <a:extLst>
                    <a:ext uri="{9D8B030D-6E8A-4147-A177-3AD203B41FA5}">
                      <a16:colId xmlns:a16="http://schemas.microsoft.com/office/drawing/2014/main" val="1720122636"/>
                    </a:ext>
                  </a:extLst>
                </a:gridCol>
                <a:gridCol w="1524000">
                  <a:extLst>
                    <a:ext uri="{9D8B030D-6E8A-4147-A177-3AD203B41FA5}">
                      <a16:colId xmlns:a16="http://schemas.microsoft.com/office/drawing/2014/main" val="3701071543"/>
                    </a:ext>
                  </a:extLst>
                </a:gridCol>
                <a:gridCol w="1259840">
                  <a:extLst>
                    <a:ext uri="{9D8B030D-6E8A-4147-A177-3AD203B41FA5}">
                      <a16:colId xmlns:a16="http://schemas.microsoft.com/office/drawing/2014/main" val="128498701"/>
                    </a:ext>
                  </a:extLst>
                </a:gridCol>
                <a:gridCol w="1544320">
                  <a:extLst>
                    <a:ext uri="{9D8B030D-6E8A-4147-A177-3AD203B41FA5}">
                      <a16:colId xmlns:a16="http://schemas.microsoft.com/office/drawing/2014/main" val="3331176377"/>
                    </a:ext>
                  </a:extLst>
                </a:gridCol>
                <a:gridCol w="1483360">
                  <a:extLst>
                    <a:ext uri="{9D8B030D-6E8A-4147-A177-3AD203B41FA5}">
                      <a16:colId xmlns:a16="http://schemas.microsoft.com/office/drawing/2014/main" val="3904455430"/>
                    </a:ext>
                  </a:extLst>
                </a:gridCol>
                <a:gridCol w="1449387">
                  <a:extLst>
                    <a:ext uri="{9D8B030D-6E8A-4147-A177-3AD203B41FA5}">
                      <a16:colId xmlns:a16="http://schemas.microsoft.com/office/drawing/2014/main" val="615871187"/>
                    </a:ext>
                  </a:extLst>
                </a:gridCol>
              </a:tblGrid>
              <a:tr h="236336">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Label</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22.1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22.2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22.3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22.4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cs typeface="Arial" panose="020B0604020202020204" pitchFamily="34" charset="0"/>
                        </a:rPr>
                        <a:t>Ensemble</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9197314"/>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 parameters</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346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304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308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305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459489859"/>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LN(R</a:t>
                      </a:r>
                      <a:r>
                        <a:rPr lang="en-US" sz="2000" baseline="-25000" dirty="0">
                          <a:solidFill>
                            <a:srgbClr val="000000"/>
                          </a:solidFill>
                          <a:effectLst/>
                          <a:latin typeface="Times New Roman" panose="02020603050405020304" pitchFamily="18" charset="0"/>
                          <a:ea typeface="Arial" panose="020B0604020202020204" pitchFamily="34" charset="0"/>
                        </a:rPr>
                        <a:t>0</a:t>
                      </a:r>
                      <a:r>
                        <a:rPr lang="en-US" sz="2000" dirty="0">
                          <a:solidFill>
                            <a:srgbClr val="000000"/>
                          </a:solidFill>
                          <a:effectLst/>
                          <a:latin typeface="Times New Roman" panose="02020603050405020304" pitchFamily="18" charset="0"/>
                          <a:ea typeface="Arial" panose="020B0604020202020204" pitchFamily="34" charset="0"/>
                        </a:rPr>
                        <a:t>)</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13.041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13.156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13.139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13.225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13.131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579069835"/>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Natural mortality (M)</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0.333</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0.347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0.345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0.351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0.343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885631068"/>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L∞</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114.768</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112.387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113.007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112.786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113.274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84174685"/>
                  </a:ext>
                </a:extLst>
              </a:tr>
              <a:tr h="236336">
                <a:tc>
                  <a:txBody>
                    <a:bodyPr/>
                    <a:lstStyle/>
                    <a:p>
                      <a:pPr marL="0" marR="0">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VonBert</a:t>
                      </a:r>
                      <a:r>
                        <a:rPr lang="en-US" sz="2000" dirty="0">
                          <a:solidFill>
                            <a:srgbClr val="000000"/>
                          </a:solidFill>
                          <a:effectLst/>
                          <a:latin typeface="Times New Roman" panose="02020603050405020304" pitchFamily="18" charset="0"/>
                          <a:ea typeface="Arial" panose="020B0604020202020204" pitchFamily="34" charset="0"/>
                        </a:rPr>
                        <a:t> K</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0.110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0.115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0.113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0.110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0.112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083344447"/>
                  </a:ext>
                </a:extLst>
              </a:tr>
              <a:tr h="236336">
                <a:tc>
                  <a:txBody>
                    <a:bodyPr/>
                    <a:lstStyle/>
                    <a:p>
                      <a:pPr marL="0" marR="0">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Bratio</a:t>
                      </a:r>
                      <a:r>
                        <a:rPr lang="en-US" sz="2000" dirty="0">
                          <a:solidFill>
                            <a:srgbClr val="000000"/>
                          </a:solidFill>
                          <a:effectLst/>
                          <a:latin typeface="Times New Roman" panose="02020603050405020304" pitchFamily="18" charset="0"/>
                          <a:ea typeface="Arial" panose="020B0604020202020204" pitchFamily="34" charset="0"/>
                        </a:rPr>
                        <a:t> 2021</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0.380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0.404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0.398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0.374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0.391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741995369"/>
                  </a:ext>
                </a:extLst>
              </a:tr>
              <a:tr h="236336">
                <a:tc>
                  <a:txBody>
                    <a:bodyPr/>
                    <a:lstStyle/>
                    <a:p>
                      <a:pPr marL="0" marR="0">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SPRratio</a:t>
                      </a:r>
                      <a:r>
                        <a:rPr lang="en-US" sz="2000" dirty="0">
                          <a:solidFill>
                            <a:srgbClr val="000000"/>
                          </a:solidFill>
                          <a:effectLst/>
                          <a:latin typeface="Times New Roman" panose="02020603050405020304" pitchFamily="18" charset="0"/>
                          <a:ea typeface="Arial" panose="020B0604020202020204" pitchFamily="34" charset="0"/>
                        </a:rPr>
                        <a:t> 2020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0.583</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0.556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0.562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0.564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0.566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810744475"/>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Q</a:t>
                      </a:r>
                      <a:r>
                        <a:rPr lang="en-US" sz="2000" baseline="-25000" dirty="0">
                          <a:solidFill>
                            <a:srgbClr val="000000"/>
                          </a:solidFill>
                          <a:effectLst/>
                          <a:latin typeface="Times New Roman" panose="02020603050405020304" pitchFamily="18" charset="0"/>
                          <a:ea typeface="Arial" panose="020B0604020202020204" pitchFamily="34" charset="0"/>
                        </a:rPr>
                        <a:t>  </a:t>
                      </a:r>
                      <a:r>
                        <a:rPr lang="en-US" sz="2000" dirty="0">
                          <a:effectLst/>
                          <a:latin typeface="Times New Roman" panose="02020603050405020304" pitchFamily="18" charset="0"/>
                          <a:ea typeface="Times New Roman" panose="02020603050405020304" pitchFamily="18" charset="0"/>
                        </a:rPr>
                        <a:t>Bottom trawl survey</a:t>
                      </a: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1.030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0.960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0.971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0.892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0.969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721159379"/>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B</a:t>
                      </a:r>
                      <a:r>
                        <a:rPr lang="en-US" sz="2000" baseline="-25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100%</a:t>
                      </a: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 (10</a:t>
                      </a:r>
                      <a:r>
                        <a:rPr lang="en-US" sz="2000" baseline="30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6</a:t>
                      </a: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 t)</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0.681</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0.662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0.665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0.665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0.669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014157504"/>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F</a:t>
                      </a:r>
                      <a:r>
                        <a:rPr lang="en-US" sz="2000" baseline="-25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40%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0.304</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0.326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0.322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0.335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0.320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173788324"/>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F</a:t>
                      </a:r>
                      <a:r>
                        <a:rPr lang="en-US" sz="2000" baseline="-25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35%</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0.369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0.396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0.3911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0.407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0.389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636155291"/>
                  </a:ext>
                </a:extLst>
              </a:tr>
            </a:tbl>
          </a:graphicData>
        </a:graphic>
      </p:graphicFrame>
    </p:spTree>
    <p:extLst>
      <p:ext uri="{BB962C8B-B14F-4D97-AF65-F5344CB8AC3E}">
        <p14:creationId xmlns:p14="http://schemas.microsoft.com/office/powerpoint/2010/main" val="389820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Pacific cod genetics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1026" name="Picture 2" descr="https://lh5.googleusercontent.com/-31iX5TEX4mDQpV9bmXal7OI93z7QSOOVJDYwATeDuDw-37L_RYz1GrcT-Uim4ad7aYuoduE7WNFzEsxqEKiyKWiwIHgeqgZcpRM_noaWL_lPtFLeDiAnpv8brdD4erTusAmdh9tnKxDpQH3ziIRnzXepd3WqcpPxkjw8dTlXBu8JoZTq9t1vSb6kj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6269" y="1933748"/>
            <a:ext cx="5226104" cy="30820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dt1YB2Xxlxi97iKA75iN47guFx1H80aiey2pUVp60eM0z5a5JApW5L389mJVAyC8RCSp1oIvR6H_0L8PZGQHrvpOAaqeOfO-lzja6oqQnq_KXKopKEER7FY2mYNFR_WnglMddL2hZFaz4kNM_ywbm97wZh7yWra94cn5wV_Iro8-lqHaf6DT5TwsfeY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1432" y="5035042"/>
            <a:ext cx="5117193" cy="18421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0286" y="2251367"/>
            <a:ext cx="5767614" cy="4154984"/>
          </a:xfrm>
          <a:prstGeom prst="rect">
            <a:avLst/>
          </a:prstGeom>
        </p:spPr>
        <p:txBody>
          <a:bodyPr wrap="square">
            <a:spAutoFit/>
          </a:bodyPr>
          <a:lstStyle/>
          <a:p>
            <a:pPr marL="465138" indent="-465138" fontAlgn="base">
              <a:buFont typeface="Arial" panose="020B0604020202020204" pitchFamily="34" charset="0"/>
              <a:buChar char="•"/>
            </a:pPr>
            <a:r>
              <a:rPr lang="en-US" sz="2400" dirty="0">
                <a:latin typeface="Times New Roman" panose="02020603050405020304" pitchFamily="18" charset="0"/>
              </a:rPr>
              <a:t>Isolation-by-distance</a:t>
            </a:r>
          </a:p>
          <a:p>
            <a:pPr marL="914400" lvl="1" indent="-457200" fontAlgn="base">
              <a:buFont typeface="Arial" panose="020B0604020202020204" pitchFamily="34" charset="0"/>
              <a:buChar char="•"/>
            </a:pPr>
            <a:r>
              <a:rPr lang="en-US" sz="2400" dirty="0">
                <a:latin typeface="Times New Roman" panose="02020603050405020304" pitchFamily="18" charset="0"/>
              </a:rPr>
              <a:t>western Gulf of Alaska through Unimak Pass and eastern Aleutian Islands</a:t>
            </a:r>
          </a:p>
          <a:p>
            <a:pPr marL="465138" lvl="2" indent="-465138" fontAlgn="base">
              <a:buFont typeface="Arial" panose="020B0604020202020204" pitchFamily="34" charset="0"/>
              <a:buChar char="•"/>
            </a:pPr>
            <a:r>
              <a:rPr lang="en-US" sz="2400" dirty="0">
                <a:latin typeface="Times New Roman" panose="02020603050405020304" pitchFamily="18" charset="0"/>
              </a:rPr>
              <a:t>Break in the population structure between western and eastern GOA </a:t>
            </a:r>
          </a:p>
          <a:p>
            <a:pPr marL="465138" indent="-465138" fontAlgn="base">
              <a:buFont typeface="Arial" panose="020B0604020202020204" pitchFamily="34" charset="0"/>
              <a:buChar char="•"/>
            </a:pPr>
            <a:r>
              <a:rPr lang="en-US" sz="2400" dirty="0">
                <a:latin typeface="Times New Roman" panose="02020603050405020304" pitchFamily="18" charset="0"/>
              </a:rPr>
              <a:t>Break western Bering Sea shelf, adjacent to Russia, and all other regions.</a:t>
            </a:r>
          </a:p>
          <a:p>
            <a:pPr marL="465138" indent="-465138" fontAlgn="base">
              <a:buFont typeface="Arial" panose="020B0604020202020204" pitchFamily="34" charset="0"/>
              <a:buChar char="•"/>
            </a:pPr>
            <a:r>
              <a:rPr lang="en-US" sz="2400" dirty="0">
                <a:latin typeface="Times New Roman" panose="02020603050405020304" pitchFamily="18" charset="0"/>
              </a:rPr>
              <a:t>Aleutian Island populations are highly diverged at a few genomic regions that may be adaptively significant </a:t>
            </a:r>
          </a:p>
        </p:txBody>
      </p:sp>
    </p:spTree>
    <p:extLst>
      <p:ext uri="{BB962C8B-B14F-4D97-AF65-F5344CB8AC3E}">
        <p14:creationId xmlns:p14="http://schemas.microsoft.com/office/powerpoint/2010/main" val="185131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Pacific cod PSAT</a:t>
            </a:r>
            <a:endParaRPr dirty="0"/>
          </a:p>
        </p:txBody>
      </p:sp>
      <p:pic>
        <p:nvPicPr>
          <p:cNvPr id="2050" name="Picture 2" descr="https://lh6.googleusercontent.com/F_KH9bh394rfMth8O0UKM9Zgnj1M-FOk5qcvf-3z-YXJMwG6IXwwszmjKZvbTykWIyGRW9V2NBbYndyPvHfgtiHt4D4uVxWLGZnI0PeRSYiiEaHaVbDn8_oBe6SGy7dVSTy63E7BQaGMjBHRmCuXX0vMaebBeWDIwMbo9oQLR-7u1L_3YEvwxCwY3K8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7" y="1808412"/>
            <a:ext cx="6548215" cy="50556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3.googleusercontent.com/WAaeZEhu-oTbViFsDIsT2tRyzrkq_ROKxkedrBt9ULYlil129IrhBfmlp5PRxsKItsJJxoocGtggfso3Q1Oa-ksawb0ZR5fTDuEI6S_1N0-iqfoizldtNYaGUhHQSOYq9KWCfJkGB1-6L-EC9NKBVfWsawIrXxA85X8r7ujJ9Ywv5CuuBs75cLtRF9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4429" y="4483484"/>
            <a:ext cx="2815771" cy="22243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5.googleusercontent.com/RYvcCVpoh8f-CiM8KbCGwv48m3RfrNYrMx87qZHJtnkETioFuj0IPyoFW4IzZHT5_46VnTJXYlJCbgNznZjh3F48ecDqIokikUtuG6CZX0R3wO0xBpYUihpIK4vqa68BIDGK5nqsRylE8JhaZuRsO67DceVpZn0Gt5KZMC2quvCfGF4qspNBuUDaO4z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5108" y="1659407"/>
            <a:ext cx="5222095" cy="26768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40638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Data Summary</a:t>
            </a:r>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4484" t="9453" r="9701"/>
          <a:stretch/>
        </p:blipFill>
        <p:spPr>
          <a:xfrm>
            <a:off x="7984073" y="2209800"/>
            <a:ext cx="4207927" cy="4439988"/>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63878477"/>
              </p:ext>
            </p:extLst>
          </p:nvPr>
        </p:nvGraphicFramePr>
        <p:xfrm>
          <a:off x="433325" y="2247900"/>
          <a:ext cx="7377415" cy="2438400"/>
        </p:xfrm>
        <a:graphic>
          <a:graphicData uri="http://schemas.openxmlformats.org/drawingml/2006/table">
            <a:tbl>
              <a:tblPr firstRow="1" firstCol="1" bandRow="1">
                <a:tableStyleId>{5C22544A-7EE6-4342-B048-85BDC9FD1C3A}</a:tableStyleId>
              </a:tblPr>
              <a:tblGrid>
                <a:gridCol w="1939582">
                  <a:extLst>
                    <a:ext uri="{9D8B030D-6E8A-4147-A177-3AD203B41FA5}">
                      <a16:colId xmlns:a16="http://schemas.microsoft.com/office/drawing/2014/main" val="3683048456"/>
                    </a:ext>
                  </a:extLst>
                </a:gridCol>
                <a:gridCol w="125065">
                  <a:extLst>
                    <a:ext uri="{9D8B030D-6E8A-4147-A177-3AD203B41FA5}">
                      <a16:colId xmlns:a16="http://schemas.microsoft.com/office/drawing/2014/main" val="3131287356"/>
                    </a:ext>
                  </a:extLst>
                </a:gridCol>
                <a:gridCol w="3347887">
                  <a:extLst>
                    <a:ext uri="{9D8B030D-6E8A-4147-A177-3AD203B41FA5}">
                      <a16:colId xmlns:a16="http://schemas.microsoft.com/office/drawing/2014/main" val="3795209704"/>
                    </a:ext>
                  </a:extLst>
                </a:gridCol>
                <a:gridCol w="1964881">
                  <a:extLst>
                    <a:ext uri="{9D8B030D-6E8A-4147-A177-3AD203B41FA5}">
                      <a16:colId xmlns:a16="http://schemas.microsoft.com/office/drawing/2014/main" val="1538158581"/>
                    </a:ext>
                  </a:extLst>
                </a:gridCol>
              </a:tblGrid>
              <a:tr h="190500">
                <a:tc>
                  <a:txBody>
                    <a:bodyPr/>
                    <a:lstStyle/>
                    <a:p>
                      <a:pPr marL="0" marR="0">
                        <a:spcBef>
                          <a:spcPts val="0"/>
                        </a:spcBef>
                        <a:spcAft>
                          <a:spcPts val="0"/>
                        </a:spcAft>
                      </a:pPr>
                      <a:r>
                        <a:rPr lang="en-US" sz="2000" dirty="0">
                          <a:effectLst/>
                        </a:rPr>
                        <a:t>Source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gridSpan="2">
                  <a:txBody>
                    <a:bodyPr/>
                    <a:lstStyle/>
                    <a:p>
                      <a:pPr marL="0" marR="0">
                        <a:spcBef>
                          <a:spcPts val="0"/>
                        </a:spcBef>
                        <a:spcAft>
                          <a:spcPts val="0"/>
                        </a:spcAft>
                      </a:pPr>
                      <a:r>
                        <a:rPr lang="en-US" sz="2000" dirty="0">
                          <a:effectLst/>
                        </a:rPr>
                        <a:t>Type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a:effectLst/>
                        </a:rPr>
                        <a:t>Years</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04919407"/>
                  </a:ext>
                </a:extLst>
              </a:tr>
              <a:tr h="190500">
                <a:tc gridSpan="2">
                  <a:txBody>
                    <a:bodyPr/>
                    <a:lstStyle/>
                    <a:p>
                      <a:pPr marL="0" marR="0">
                        <a:spcBef>
                          <a:spcPts val="0"/>
                        </a:spcBef>
                        <a:spcAft>
                          <a:spcPts val="0"/>
                        </a:spcAft>
                      </a:pPr>
                      <a:r>
                        <a:rPr lang="en-US" sz="2000" dirty="0">
                          <a:effectLst/>
                        </a:rPr>
                        <a:t>Fishery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biomass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a:effectLst/>
                        </a:rPr>
                        <a:t>1977-2022</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74256698"/>
                  </a:ext>
                </a:extLst>
              </a:tr>
              <a:tr h="190500">
                <a:tc gridSpan="2">
                  <a:txBody>
                    <a:bodyPr/>
                    <a:lstStyle/>
                    <a:p>
                      <a:pPr marL="0" marR="0">
                        <a:spcBef>
                          <a:spcPts val="0"/>
                        </a:spcBef>
                        <a:spcAft>
                          <a:spcPts val="0"/>
                        </a:spcAft>
                      </a:pPr>
                      <a:r>
                        <a:rPr lang="en-US" sz="2000">
                          <a:effectLst/>
                        </a:rPr>
                        <a:t>Fishery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size composition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a:effectLst/>
                        </a:rPr>
                        <a:t>1977-2022</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4755441"/>
                  </a:ext>
                </a:extLst>
              </a:tr>
              <a:tr h="190500">
                <a:tc gridSpan="2">
                  <a:txBody>
                    <a:bodyPr/>
                    <a:lstStyle/>
                    <a:p>
                      <a:pPr marL="0" marR="0">
                        <a:spcBef>
                          <a:spcPts val="0"/>
                        </a:spcBef>
                        <a:spcAft>
                          <a:spcPts val="0"/>
                        </a:spcAft>
                      </a:pPr>
                      <a:r>
                        <a:rPr lang="en-US" sz="2000">
                          <a:effectLst/>
                        </a:rPr>
                        <a:t>Fishery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per unit effort (VAST)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1996-2022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659468067"/>
                  </a:ext>
                </a:extLst>
              </a:tr>
              <a:tr h="190500">
                <a:tc gridSpan="2">
                  <a:txBody>
                    <a:bodyPr/>
                    <a:lstStyle/>
                    <a:p>
                      <a:pPr marL="0" marR="0">
                        <a:spcBef>
                          <a:spcPts val="0"/>
                        </a:spcBef>
                        <a:spcAft>
                          <a:spcPts val="0"/>
                        </a:spcAft>
                      </a:pPr>
                      <a:r>
                        <a:rPr lang="en-US" sz="2000">
                          <a:effectLst/>
                        </a:rPr>
                        <a:t>EBS+NBS trawl survey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Survey numerical abundance (VAST)</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1982-2019, 2021-2022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98115014"/>
                  </a:ext>
                </a:extLst>
              </a:tr>
              <a:tr h="190500">
                <a:tc gridSpan="2">
                  <a:txBody>
                    <a:bodyPr/>
                    <a:lstStyle/>
                    <a:p>
                      <a:pPr marL="0" marR="0">
                        <a:spcBef>
                          <a:spcPts val="0"/>
                        </a:spcBef>
                        <a:spcAft>
                          <a:spcPts val="0"/>
                        </a:spcAft>
                      </a:pPr>
                      <a:r>
                        <a:rPr lang="en-US" sz="2000">
                          <a:effectLst/>
                        </a:rPr>
                        <a:t>EBS+NBS trawl survey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a:effectLst/>
                        </a:rPr>
                        <a:t>Survey age composition (VAST)</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1994-2019,2021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616092945"/>
                  </a:ext>
                </a:extLst>
              </a:tr>
            </a:tbl>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Data </a:t>
            </a:r>
            <a:r>
              <a:rPr lang="en-US" sz="3600" dirty="0" smtClean="0"/>
              <a:t>changes</a:t>
            </a:r>
            <a:br>
              <a:rPr lang="en-US" sz="3600" dirty="0" smtClean="0"/>
            </a:br>
            <a:r>
              <a:rPr lang="en-US" sz="3600" dirty="0" smtClean="0"/>
              <a:t> Fishery Length Composition</a:t>
            </a:r>
            <a:endParaRPr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05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2922" y="1837536"/>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5845" y="1837536"/>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2864" y="4343400"/>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5844" y="4343400"/>
            <a:ext cx="4186155" cy="2514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p:cNvSpPr txBox="1"/>
          <p:nvPr/>
        </p:nvSpPr>
        <p:spPr>
          <a:xfrm>
            <a:off x="433325" y="2286000"/>
            <a:ext cx="3421672"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New algorithm for constructing fishery length composition (described in </a:t>
            </a:r>
            <a:r>
              <a:rPr lang="en-US" sz="2000" dirty="0" smtClean="0"/>
              <a:t>September)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Data weighted by haul, vessel, gear, month, NMFS area, and year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Resulted in shift to more smaller fish in distribution</a:t>
            </a:r>
            <a:endParaRPr lang="en-US" sz="2000" dirty="0"/>
          </a:p>
        </p:txBody>
      </p:sp>
    </p:spTree>
    <p:extLst>
      <p:ext uri="{BB962C8B-B14F-4D97-AF65-F5344CB8AC3E}">
        <p14:creationId xmlns:p14="http://schemas.microsoft.com/office/powerpoint/2010/main" val="8823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6712</TotalTime>
  <Words>4090</Words>
  <Application>Microsoft Office PowerPoint</Application>
  <PresentationFormat>Widescreen</PresentationFormat>
  <Paragraphs>1043</Paragraphs>
  <Slides>54</Slides>
  <Notes>54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Gill Sans</vt:lpstr>
      <vt:lpstr>Noto Sans Symbols</vt:lpstr>
      <vt:lpstr>Calibri</vt:lpstr>
      <vt:lpstr>Corbel</vt:lpstr>
      <vt:lpstr>Arial</vt:lpstr>
      <vt:lpstr>Times New Roman</vt:lpstr>
      <vt:lpstr>Dividend</vt:lpstr>
      <vt:lpstr>EBS Pacific cod BSAI Groundfish Plan Team </vt:lpstr>
      <vt:lpstr>Stock Overview</vt:lpstr>
      <vt:lpstr>Teams or SSC Comments</vt:lpstr>
      <vt:lpstr>Teams or SSC Comments</vt:lpstr>
      <vt:lpstr>Teams or SSC Comments</vt:lpstr>
      <vt:lpstr>Pacific cod genetics</vt:lpstr>
      <vt:lpstr>Pacific cod PSAT</vt:lpstr>
      <vt:lpstr>Data Summary</vt:lpstr>
      <vt:lpstr>Data changes  Fishery Length Composition</vt:lpstr>
      <vt:lpstr>Data changes – Annual Weight-at-Length Adjustments</vt:lpstr>
      <vt:lpstr>Catch –  Fishery Sector</vt:lpstr>
      <vt:lpstr>Catch – Distribution</vt:lpstr>
      <vt:lpstr>Catch – Cumulative and RAW CPUE</vt:lpstr>
      <vt:lpstr>Fishery Size Composition</vt:lpstr>
      <vt:lpstr>VAST CPUE Index – Jan-Feb Longline Fishery</vt:lpstr>
      <vt:lpstr>VAST CPUE Index – Jan.-Feb. Longline Fishery</vt:lpstr>
      <vt:lpstr>Survey – Bering Sea Shelf Bottom Trawl</vt:lpstr>
      <vt:lpstr>VAST Survey Index –  Bering Sea Shelf Bottom Trawl</vt:lpstr>
      <vt:lpstr>VAST Survey Index –  Bering Sea Shelf Bottom Trawl</vt:lpstr>
      <vt:lpstr>VAST Survey Index –  Bering Sea Shelf Bottom Trawl</vt:lpstr>
      <vt:lpstr>Survey Size Composition –  EBS Shelf Bottom Trawl</vt:lpstr>
      <vt:lpstr>Survey Age Composition –  EBS Shelf Bottom Trawl</vt:lpstr>
      <vt:lpstr>AFSC Longline Survey –  Relative population numbers</vt:lpstr>
      <vt:lpstr>Stock Assessment Models</vt:lpstr>
      <vt:lpstr>Model configurations</vt:lpstr>
      <vt:lpstr>Model weighting (same as last year)</vt:lpstr>
      <vt:lpstr>Model Fits</vt:lpstr>
      <vt:lpstr>Models –  Objective function</vt:lpstr>
      <vt:lpstr>Models –  Parameters</vt:lpstr>
      <vt:lpstr>Models –  Parameters (Catchability for Model 19.12 and 22.1)</vt:lpstr>
      <vt:lpstr>Models –  Fits to AFSC bottom trawl survey</vt:lpstr>
      <vt:lpstr>Models –  Fits to winter longline fishery CPUE index</vt:lpstr>
      <vt:lpstr>Models –  Fits length and age composition data</vt:lpstr>
      <vt:lpstr>Models –  Retrospective analysis</vt:lpstr>
      <vt:lpstr>Models –  Selectivity generic shapes</vt:lpstr>
      <vt:lpstr>Models –  Derived quantities</vt:lpstr>
      <vt:lpstr>Models –  Runs Test - indices</vt:lpstr>
      <vt:lpstr>Models –  Runs Test – Length composition</vt:lpstr>
      <vt:lpstr>Models –  Runs Test – Age composition</vt:lpstr>
      <vt:lpstr>Models –  Mean absolute scaled error (MASE)</vt:lpstr>
      <vt:lpstr>Models –  Derived quantities</vt:lpstr>
      <vt:lpstr>New Series Results –  Female spawning biomass</vt:lpstr>
      <vt:lpstr>New Series Results –  Female spawning biomass</vt:lpstr>
      <vt:lpstr>New Series Results –  Age-0 recruitment</vt:lpstr>
      <vt:lpstr>New Series Results –  Apical fishing mortality</vt:lpstr>
      <vt:lpstr>Phase Plane</vt:lpstr>
      <vt:lpstr>Risk Table</vt:lpstr>
      <vt:lpstr>New Series ensemble – Projection scenarios</vt:lpstr>
      <vt:lpstr>Harvest Recommendation</vt:lpstr>
      <vt:lpstr>Harvest Recommendation</vt:lpstr>
      <vt:lpstr>QUESTIONS?</vt:lpstr>
      <vt:lpstr>Thanks to the many Contributors to this assessment</vt:lpstr>
      <vt:lpstr>Model configurations</vt:lpstr>
      <vt:lpstr>Model configurations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EBS Pacific cod BSAI Groundfish Plan Team </dc:title>
  <dc:creator>Steve Barbeaux</dc:creator>
  <cp:lastModifiedBy>Steve Barbeaux</cp:lastModifiedBy>
  <cp:revision>16</cp:revision>
  <dcterms:modified xsi:type="dcterms:W3CDTF">2022-11-04T23:48:25Z</dcterms:modified>
</cp:coreProperties>
</file>